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7"/>
  </p:notesMasterIdLst>
  <p:handoutMasterIdLst>
    <p:handoutMasterId r:id="rId18"/>
  </p:handoutMasterIdLst>
  <p:sldIdLst>
    <p:sldId id="256" r:id="rId2"/>
    <p:sldId id="257" r:id="rId3"/>
    <p:sldId id="268" r:id="rId4"/>
    <p:sldId id="259" r:id="rId5"/>
    <p:sldId id="260" r:id="rId6"/>
    <p:sldId id="261" r:id="rId7"/>
    <p:sldId id="262" r:id="rId8"/>
    <p:sldId id="264" r:id="rId9"/>
    <p:sldId id="266" r:id="rId10"/>
    <p:sldId id="270" r:id="rId11"/>
    <p:sldId id="265" r:id="rId12"/>
    <p:sldId id="272" r:id="rId13"/>
    <p:sldId id="263" r:id="rId14"/>
    <p:sldId id="271" r:id="rId15"/>
    <p:sldId id="273" r:id="rId16"/>
  </p:sldIdLst>
  <p:sldSz cx="9144000" cy="5143500" type="screen16x9"/>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3" d="100"/>
          <a:sy n="113" d="100"/>
        </p:scale>
        <p:origin x="-114" y="-4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BACAB616-4A87-43F8-8EF9-121C0E259311}" type="datetimeFigureOut">
              <a:rPr lang="en-US" smtClean="0"/>
              <a:t>4/28/2022</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DA5CCCBF-E19A-46CC-BF3B-66CDD08C3C6D}" type="slidenum">
              <a:rPr lang="en-US" smtClean="0"/>
              <a:t>‹#›</a:t>
            </a:fld>
            <a:endParaRPr lang="en-US"/>
          </a:p>
        </p:txBody>
      </p:sp>
    </p:spTree>
    <p:extLst>
      <p:ext uri="{BB962C8B-B14F-4D97-AF65-F5344CB8AC3E}">
        <p14:creationId xmlns:p14="http://schemas.microsoft.com/office/powerpoint/2010/main" val="2215527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5851529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547747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b8109005ab_0_5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b8109005ab_0_5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146096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34888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b8109005ab_0_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b8109005ab_0_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976291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e2f106245d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e2f106245d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884900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b8109005ab_0_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b8109005ab_0_1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2672395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b8109005ab_0_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b8109005ab_0_2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793382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b8109005ab_0_5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b8109005ab_0_5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596765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b8109005ab_0_3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b8109005ab_0_3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498550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8109005ab_0_4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8109005ab_0_4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853835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b8109005ab_0_6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b8109005ab_0_6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863363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b8109005ab_0_5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b8109005ab_0_5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757368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D4E5F5"/>
            </a:gs>
            <a:gs pos="24000">
              <a:srgbClr val="89B5DD"/>
            </a:gs>
            <a:gs pos="40000">
              <a:srgbClr val="7DADD9"/>
            </a:gs>
            <a:gs pos="61000">
              <a:srgbClr val="A2C5E5"/>
            </a:gs>
            <a:gs pos="100000">
              <a:srgbClr val="70A4D5"/>
            </a:gs>
          </a:gsLst>
          <a:lin ang="8100019"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315300"/>
            <a:ext cx="8520600" cy="1777800"/>
          </a:xfrm>
          <a:prstGeom prst="rect">
            <a:avLst/>
          </a:prstGeom>
        </p:spPr>
        <p:txBody>
          <a:bodyPr spcFirstLastPara="1" wrap="square" lIns="91425" tIns="91425" rIns="91425" bIns="91425" anchor="b" anchorCtr="0">
            <a:normAutofit/>
          </a:bodyPr>
          <a:lstStyle/>
          <a:p>
            <a:pPr marL="0" lvl="0" indent="0" algn="ctr" rtl="0">
              <a:lnSpc>
                <a:spcPct val="115000"/>
              </a:lnSpc>
              <a:spcBef>
                <a:spcPts val="0"/>
              </a:spcBef>
              <a:spcAft>
                <a:spcPts val="0"/>
              </a:spcAft>
              <a:buNone/>
            </a:pPr>
            <a:r>
              <a:rPr lang="en" sz="4200" dirty="0"/>
              <a:t>DelCarte Property</a:t>
            </a:r>
            <a:endParaRPr sz="4200" dirty="0"/>
          </a:p>
          <a:p>
            <a:pPr marL="0" lvl="0" indent="0" algn="ctr" rtl="0">
              <a:spcBef>
                <a:spcPts val="0"/>
              </a:spcBef>
              <a:spcAft>
                <a:spcPts val="0"/>
              </a:spcAft>
              <a:buNone/>
            </a:pPr>
            <a:r>
              <a:rPr lang="en" sz="4000" dirty="0"/>
              <a:t>Invasive Species Removal Update</a:t>
            </a:r>
            <a:endParaRPr sz="4000" dirty="0"/>
          </a:p>
        </p:txBody>
      </p:sp>
      <p:sp>
        <p:nvSpPr>
          <p:cNvPr id="55" name="Google Shape;55;p13"/>
          <p:cNvSpPr txBox="1">
            <a:spLocks noGrp="1"/>
          </p:cNvSpPr>
          <p:nvPr>
            <p:ph type="subTitle" idx="1"/>
          </p:nvPr>
        </p:nvSpPr>
        <p:spPr>
          <a:xfrm>
            <a:off x="311700" y="2465079"/>
            <a:ext cx="8520600" cy="2130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440"/>
              <a:buNone/>
            </a:pPr>
            <a:r>
              <a:rPr lang="en" sz="3000" dirty="0" smtClean="0">
                <a:solidFill>
                  <a:schemeClr val="dk1"/>
                </a:solidFill>
              </a:rPr>
              <a:t>Conservation Commission Presentation</a:t>
            </a:r>
            <a:endParaRPr sz="3000" dirty="0">
              <a:solidFill>
                <a:schemeClr val="dk1"/>
              </a:solidFill>
            </a:endParaRPr>
          </a:p>
          <a:p>
            <a:pPr marL="0" lvl="0" indent="0" algn="ctr" rtl="0">
              <a:lnSpc>
                <a:spcPct val="100000"/>
              </a:lnSpc>
              <a:spcBef>
                <a:spcPts val="0"/>
              </a:spcBef>
              <a:spcAft>
                <a:spcPts val="0"/>
              </a:spcAft>
              <a:buSzPts val="440"/>
              <a:buNone/>
            </a:pPr>
            <a:r>
              <a:rPr lang="en" sz="3200" dirty="0" smtClean="0">
                <a:solidFill>
                  <a:schemeClr val="dk1"/>
                </a:solidFill>
              </a:rPr>
              <a:t>April 28, 2022</a:t>
            </a:r>
            <a:endParaRPr sz="3200" dirty="0">
              <a:solidFill>
                <a:schemeClr val="dk1"/>
              </a:solidFill>
            </a:endParaRPr>
          </a:p>
          <a:p>
            <a:pPr marL="0" lvl="0" indent="0" algn="ctr" rtl="0">
              <a:lnSpc>
                <a:spcPct val="100000"/>
              </a:lnSpc>
              <a:spcBef>
                <a:spcPts val="0"/>
              </a:spcBef>
              <a:spcAft>
                <a:spcPts val="0"/>
              </a:spcAft>
              <a:buSzPts val="440"/>
              <a:buNone/>
            </a:pPr>
            <a:endParaRPr sz="1700" dirty="0">
              <a:solidFill>
                <a:schemeClr val="dk1"/>
              </a:solidFill>
            </a:endParaRPr>
          </a:p>
          <a:p>
            <a:pPr marL="0" lvl="0" indent="0" algn="ctr" rtl="0">
              <a:lnSpc>
                <a:spcPct val="100000"/>
              </a:lnSpc>
              <a:spcBef>
                <a:spcPts val="0"/>
              </a:spcBef>
              <a:spcAft>
                <a:spcPts val="0"/>
              </a:spcAft>
              <a:buSzPts val="440"/>
              <a:buNone/>
            </a:pPr>
            <a:r>
              <a:rPr lang="en" sz="2300" dirty="0">
                <a:solidFill>
                  <a:schemeClr val="dk1"/>
                </a:solidFill>
              </a:rPr>
              <a:t>Department of Planning &amp; Community </a:t>
            </a:r>
            <a:r>
              <a:rPr lang="en" sz="2300" dirty="0" smtClean="0">
                <a:solidFill>
                  <a:schemeClr val="dk1"/>
                </a:solidFill>
              </a:rPr>
              <a:t>Development</a:t>
            </a:r>
            <a:endParaRPr sz="2300" dirty="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a:xfrm>
            <a:off x="311700" y="239050"/>
            <a:ext cx="8520600" cy="8985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smtClean="0"/>
              <a:t>Excerpts </a:t>
            </a:r>
            <a:r>
              <a:rPr lang="en" dirty="0"/>
              <a:t>from 2020 Year End Report </a:t>
            </a:r>
            <a:endParaRPr dirty="0"/>
          </a:p>
          <a:p>
            <a:pPr marL="0" lvl="0" indent="0" algn="ctr" rtl="0">
              <a:spcBef>
                <a:spcPts val="0"/>
              </a:spcBef>
              <a:spcAft>
                <a:spcPts val="0"/>
              </a:spcAft>
              <a:buNone/>
            </a:pPr>
            <a:r>
              <a:rPr lang="en" sz="2577" dirty="0"/>
              <a:t>Prepared by ESS Group</a:t>
            </a:r>
            <a:endParaRPr sz="2577" dirty="0"/>
          </a:p>
        </p:txBody>
      </p:sp>
      <p:sp>
        <p:nvSpPr>
          <p:cNvPr id="121" name="Google Shape;121;p22"/>
          <p:cNvSpPr txBox="1">
            <a:spLocks noGrp="1"/>
          </p:cNvSpPr>
          <p:nvPr>
            <p:ph type="body" idx="1"/>
          </p:nvPr>
        </p:nvSpPr>
        <p:spPr>
          <a:xfrm>
            <a:off x="311700" y="1203950"/>
            <a:ext cx="8520600" cy="3807000"/>
          </a:xfrm>
          <a:prstGeom prst="rect">
            <a:avLst/>
          </a:prstGeom>
          <a:noFill/>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 dirty="0">
                <a:solidFill>
                  <a:schemeClr val="dk1"/>
                </a:solidFill>
              </a:rPr>
              <a:t>Water Chestnut cover in Del Carte Ponds decreased from 21.4 acres in September 2017 to 15.5 acres in September 2020 (decrease of 5.9 acres). </a:t>
            </a:r>
            <a:endParaRPr dirty="0">
              <a:solidFill>
                <a:schemeClr val="dk1"/>
              </a:solidFill>
            </a:endParaRPr>
          </a:p>
          <a:p>
            <a:pPr marL="457200" lvl="0" indent="-342900" algn="l" rtl="0">
              <a:spcBef>
                <a:spcPts val="0"/>
              </a:spcBef>
              <a:spcAft>
                <a:spcPts val="0"/>
              </a:spcAft>
              <a:buClr>
                <a:schemeClr val="dk1"/>
              </a:buClr>
              <a:buSzPts val="1800"/>
              <a:buChar char="●"/>
            </a:pPr>
            <a:r>
              <a:rPr lang="en" dirty="0">
                <a:solidFill>
                  <a:schemeClr val="dk1"/>
                </a:solidFill>
              </a:rPr>
              <a:t>Areas of moderate to dense growth increased from 0.7 acres in 2019 to 3.6 acres in 2020 (increase of 2.9 acres). </a:t>
            </a:r>
            <a:endParaRPr dirty="0">
              <a:solidFill>
                <a:schemeClr val="dk1"/>
              </a:solidFill>
            </a:endParaRPr>
          </a:p>
          <a:p>
            <a:pPr marL="457200" lvl="0" indent="-342900" algn="l" rtl="0">
              <a:spcBef>
                <a:spcPts val="0"/>
              </a:spcBef>
              <a:spcAft>
                <a:spcPts val="0"/>
              </a:spcAft>
              <a:buClr>
                <a:schemeClr val="dk1"/>
              </a:buClr>
              <a:buSzPts val="1800"/>
              <a:buChar char="●"/>
            </a:pPr>
            <a:r>
              <a:rPr lang="en" dirty="0">
                <a:solidFill>
                  <a:schemeClr val="dk1"/>
                </a:solidFill>
              </a:rPr>
              <a:t>These results suggest that management of water chestnut in DelCarte Ponds continues to decrease the overall growth and extent of this species, but that persistent effort is necessary to effectively manage this aggressive invasive species.</a:t>
            </a:r>
            <a:endParaRPr dirty="0">
              <a:solidFill>
                <a:schemeClr val="dk1"/>
              </a:solidFill>
            </a:endParaRPr>
          </a:p>
          <a:p>
            <a:pPr marL="457200" lvl="0" indent="-342900" algn="l" rtl="0">
              <a:spcBef>
                <a:spcPts val="0"/>
              </a:spcBef>
              <a:spcAft>
                <a:spcPts val="0"/>
              </a:spcAft>
              <a:buClr>
                <a:schemeClr val="dk1"/>
              </a:buClr>
              <a:buSzPts val="1800"/>
              <a:buChar char="●"/>
            </a:pPr>
            <a:r>
              <a:rPr lang="en" dirty="0">
                <a:solidFill>
                  <a:schemeClr val="dk1"/>
                </a:solidFill>
              </a:rPr>
              <a:t>Addition of Flumioxazin </a:t>
            </a:r>
            <a:r>
              <a:rPr lang="en" dirty="0" smtClean="0">
                <a:solidFill>
                  <a:schemeClr val="dk1"/>
                </a:solidFill>
              </a:rPr>
              <a:t>(Clipper) to </a:t>
            </a:r>
            <a:r>
              <a:rPr lang="en" dirty="0">
                <a:solidFill>
                  <a:schemeClr val="dk1"/>
                </a:solidFill>
              </a:rPr>
              <a:t>aid the uptake of Clearcast expected to help.</a:t>
            </a:r>
            <a:endParaRPr sz="1900" dirty="0">
              <a:solidFill>
                <a:schemeClr val="dk1"/>
              </a:solidFill>
              <a:highlight>
                <a:srgbClr val="FFFFFF"/>
              </a:highlight>
            </a:endParaRPr>
          </a:p>
        </p:txBody>
      </p:sp>
    </p:spTree>
    <p:extLst>
      <p:ext uri="{BB962C8B-B14F-4D97-AF65-F5344CB8AC3E}">
        <p14:creationId xmlns:p14="http://schemas.microsoft.com/office/powerpoint/2010/main" val="1517488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a:xfrm>
            <a:off x="311700" y="239050"/>
            <a:ext cx="8520600" cy="8985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smtClean="0"/>
              <a:t>Excerpts </a:t>
            </a:r>
            <a:r>
              <a:rPr lang="en" dirty="0"/>
              <a:t>from </a:t>
            </a:r>
            <a:r>
              <a:rPr lang="en" dirty="0" smtClean="0"/>
              <a:t>2021 </a:t>
            </a:r>
            <a:r>
              <a:rPr lang="en" dirty="0"/>
              <a:t>Year End Report </a:t>
            </a:r>
            <a:endParaRPr dirty="0"/>
          </a:p>
          <a:p>
            <a:pPr marL="0" lvl="0" indent="0" algn="ctr" rtl="0">
              <a:spcBef>
                <a:spcPts val="0"/>
              </a:spcBef>
              <a:spcAft>
                <a:spcPts val="0"/>
              </a:spcAft>
              <a:buNone/>
            </a:pPr>
            <a:r>
              <a:rPr lang="en" sz="2577" dirty="0"/>
              <a:t>Prepared by ESS Group</a:t>
            </a:r>
            <a:endParaRPr sz="2577" dirty="0"/>
          </a:p>
        </p:txBody>
      </p:sp>
      <p:sp>
        <p:nvSpPr>
          <p:cNvPr id="121" name="Google Shape;121;p22"/>
          <p:cNvSpPr txBox="1">
            <a:spLocks noGrp="1"/>
          </p:cNvSpPr>
          <p:nvPr>
            <p:ph type="body" idx="1"/>
          </p:nvPr>
        </p:nvSpPr>
        <p:spPr>
          <a:xfrm>
            <a:off x="311700" y="1203950"/>
            <a:ext cx="8520600" cy="3807000"/>
          </a:xfrm>
          <a:prstGeom prst="rect">
            <a:avLst/>
          </a:prstGeom>
          <a:noFill/>
        </p:spPr>
        <p:txBody>
          <a:bodyPr spcFirstLastPara="1" wrap="square" lIns="91425" tIns="91425" rIns="91425" bIns="91425" anchor="t" anchorCtr="0">
            <a:noAutofit/>
          </a:bodyPr>
          <a:lstStyle/>
          <a:p>
            <a:pPr lvl="0">
              <a:buClr>
                <a:schemeClr val="dk1"/>
              </a:buClr>
            </a:pPr>
            <a:r>
              <a:rPr lang="en" dirty="0" smtClean="0">
                <a:solidFill>
                  <a:schemeClr val="dk1"/>
                </a:solidFill>
              </a:rPr>
              <a:t>Adjusted management approach in 2021</a:t>
            </a:r>
          </a:p>
          <a:p>
            <a:pPr lvl="1">
              <a:buClr>
                <a:schemeClr val="dk1"/>
              </a:buClr>
            </a:pPr>
            <a:r>
              <a:rPr lang="en" dirty="0" smtClean="0">
                <a:solidFill>
                  <a:schemeClr val="dk1"/>
                </a:solidFill>
              </a:rPr>
              <a:t>Flumioxazin (</a:t>
            </a:r>
            <a:r>
              <a:rPr lang="en" dirty="0" smtClean="0">
                <a:solidFill>
                  <a:schemeClr val="dk1"/>
                </a:solidFill>
              </a:rPr>
              <a:t>Clipper</a:t>
            </a:r>
            <a:r>
              <a:rPr lang="en" dirty="0" smtClean="0">
                <a:solidFill>
                  <a:schemeClr val="dk1"/>
                </a:solidFill>
              </a:rPr>
              <a:t>) added to </a:t>
            </a:r>
            <a:r>
              <a:rPr lang="en" dirty="0">
                <a:solidFill>
                  <a:schemeClr val="dk1"/>
                </a:solidFill>
              </a:rPr>
              <a:t>aid the uptake of Clearcast </a:t>
            </a:r>
            <a:endParaRPr lang="en" dirty="0" smtClean="0">
              <a:solidFill>
                <a:schemeClr val="dk1"/>
              </a:solidFill>
            </a:endParaRPr>
          </a:p>
          <a:p>
            <a:pPr lvl="0">
              <a:buClr>
                <a:schemeClr val="dk1"/>
              </a:buClr>
            </a:pPr>
            <a:r>
              <a:rPr lang="en" dirty="0" smtClean="0">
                <a:solidFill>
                  <a:schemeClr val="dk1"/>
                </a:solidFill>
              </a:rPr>
              <a:t>Water </a:t>
            </a:r>
            <a:r>
              <a:rPr lang="en" dirty="0">
                <a:solidFill>
                  <a:schemeClr val="dk1"/>
                </a:solidFill>
              </a:rPr>
              <a:t>Chestnut </a:t>
            </a:r>
            <a:r>
              <a:rPr lang="en" dirty="0" smtClean="0">
                <a:solidFill>
                  <a:schemeClr val="dk1"/>
                </a:solidFill>
              </a:rPr>
              <a:t>cover </a:t>
            </a:r>
            <a:r>
              <a:rPr lang="en" dirty="0">
                <a:solidFill>
                  <a:schemeClr val="dk1"/>
                </a:solidFill>
              </a:rPr>
              <a:t>in Del Carte Ponds decreased </a:t>
            </a:r>
            <a:r>
              <a:rPr lang="en" dirty="0" smtClean="0">
                <a:solidFill>
                  <a:schemeClr val="dk1"/>
                </a:solidFill>
              </a:rPr>
              <a:t>again in 2021.</a:t>
            </a:r>
          </a:p>
          <a:p>
            <a:pPr lvl="1" indent="-342900">
              <a:buClr>
                <a:schemeClr val="dk1"/>
              </a:buClr>
              <a:buSzPts val="1800"/>
              <a:buChar char="●"/>
            </a:pPr>
            <a:r>
              <a:rPr lang="en" dirty="0">
                <a:solidFill>
                  <a:schemeClr val="dk1"/>
                </a:solidFill>
              </a:rPr>
              <a:t>F</a:t>
            </a:r>
            <a:r>
              <a:rPr lang="en" dirty="0" smtClean="0">
                <a:solidFill>
                  <a:schemeClr val="dk1"/>
                </a:solidFill>
              </a:rPr>
              <a:t>rom </a:t>
            </a:r>
            <a:r>
              <a:rPr lang="en" dirty="0">
                <a:solidFill>
                  <a:schemeClr val="dk1"/>
                </a:solidFill>
              </a:rPr>
              <a:t>21.4 acres in September 2017 to </a:t>
            </a:r>
            <a:r>
              <a:rPr lang="en" dirty="0" smtClean="0">
                <a:solidFill>
                  <a:schemeClr val="dk1"/>
                </a:solidFill>
              </a:rPr>
              <a:t>7.3 </a:t>
            </a:r>
            <a:r>
              <a:rPr lang="en" dirty="0">
                <a:solidFill>
                  <a:schemeClr val="dk1"/>
                </a:solidFill>
              </a:rPr>
              <a:t>acres in September </a:t>
            </a:r>
            <a:r>
              <a:rPr lang="en" dirty="0" smtClean="0">
                <a:solidFill>
                  <a:schemeClr val="dk1"/>
                </a:solidFill>
              </a:rPr>
              <a:t>2021 </a:t>
            </a:r>
            <a:r>
              <a:rPr lang="en" dirty="0">
                <a:solidFill>
                  <a:schemeClr val="dk1"/>
                </a:solidFill>
              </a:rPr>
              <a:t>(decrease of </a:t>
            </a:r>
            <a:r>
              <a:rPr lang="en" dirty="0" smtClean="0">
                <a:solidFill>
                  <a:schemeClr val="dk1"/>
                </a:solidFill>
              </a:rPr>
              <a:t>14.1</a:t>
            </a:r>
            <a:r>
              <a:rPr lang="en" dirty="0" smtClean="0">
                <a:solidFill>
                  <a:schemeClr val="dk1"/>
                </a:solidFill>
              </a:rPr>
              <a:t> </a:t>
            </a:r>
            <a:r>
              <a:rPr lang="en" dirty="0">
                <a:solidFill>
                  <a:schemeClr val="dk1"/>
                </a:solidFill>
              </a:rPr>
              <a:t>acres). </a:t>
            </a:r>
            <a:endParaRPr dirty="0">
              <a:solidFill>
                <a:schemeClr val="dk1"/>
              </a:solidFill>
            </a:endParaRPr>
          </a:p>
          <a:p>
            <a:pPr lvl="1" indent="-342900">
              <a:buClr>
                <a:schemeClr val="dk1"/>
              </a:buClr>
              <a:buSzPts val="1800"/>
              <a:buChar char="●"/>
            </a:pPr>
            <a:r>
              <a:rPr lang="en" dirty="0" smtClean="0">
                <a:solidFill>
                  <a:schemeClr val="dk1"/>
                </a:solidFill>
              </a:rPr>
              <a:t>During the same time period areas </a:t>
            </a:r>
            <a:r>
              <a:rPr lang="en" dirty="0">
                <a:solidFill>
                  <a:schemeClr val="dk1"/>
                </a:solidFill>
              </a:rPr>
              <a:t>of moderate to dense growth </a:t>
            </a:r>
            <a:r>
              <a:rPr lang="en" dirty="0" smtClean="0">
                <a:solidFill>
                  <a:schemeClr val="dk1"/>
                </a:solidFill>
              </a:rPr>
              <a:t>decreased </a:t>
            </a:r>
            <a:r>
              <a:rPr lang="en" dirty="0">
                <a:solidFill>
                  <a:schemeClr val="dk1"/>
                </a:solidFill>
              </a:rPr>
              <a:t>from </a:t>
            </a:r>
            <a:r>
              <a:rPr lang="en" dirty="0" smtClean="0">
                <a:solidFill>
                  <a:schemeClr val="dk1"/>
                </a:solidFill>
              </a:rPr>
              <a:t>6.0 </a:t>
            </a:r>
            <a:r>
              <a:rPr lang="en" dirty="0">
                <a:solidFill>
                  <a:schemeClr val="dk1"/>
                </a:solidFill>
              </a:rPr>
              <a:t>acres </a:t>
            </a:r>
            <a:r>
              <a:rPr lang="en" dirty="0" smtClean="0">
                <a:solidFill>
                  <a:schemeClr val="dk1"/>
                </a:solidFill>
              </a:rPr>
              <a:t>to 2.9 acres (decrease </a:t>
            </a:r>
            <a:r>
              <a:rPr lang="en" dirty="0">
                <a:solidFill>
                  <a:schemeClr val="dk1"/>
                </a:solidFill>
              </a:rPr>
              <a:t>of </a:t>
            </a:r>
            <a:r>
              <a:rPr lang="en" dirty="0" smtClean="0">
                <a:solidFill>
                  <a:schemeClr val="dk1"/>
                </a:solidFill>
              </a:rPr>
              <a:t>3.1 </a:t>
            </a:r>
            <a:r>
              <a:rPr lang="en" dirty="0">
                <a:solidFill>
                  <a:schemeClr val="dk1"/>
                </a:solidFill>
              </a:rPr>
              <a:t>acres). </a:t>
            </a:r>
            <a:endParaRPr dirty="0">
              <a:solidFill>
                <a:schemeClr val="dk1"/>
              </a:solidFill>
            </a:endParaRPr>
          </a:p>
          <a:p>
            <a:pPr lvl="1" indent="-342900">
              <a:buClr>
                <a:schemeClr val="dk1"/>
              </a:buClr>
              <a:buSzPts val="1800"/>
              <a:buChar char="●"/>
            </a:pPr>
            <a:r>
              <a:rPr lang="en" dirty="0" smtClean="0">
                <a:solidFill>
                  <a:schemeClr val="dk1"/>
                </a:solidFill>
              </a:rPr>
              <a:t>In comparing 2020 and 2021 end of season surveys, overall water chestnut cover decreased notably from 15.5 acres in 2020 to 7.3 acres in 2021 (decrease of </a:t>
            </a:r>
            <a:r>
              <a:rPr lang="en" dirty="0" smtClean="0">
                <a:solidFill>
                  <a:schemeClr val="dk1"/>
                </a:solidFill>
              </a:rPr>
              <a:t>8.2 acres).</a:t>
            </a:r>
            <a:endParaRPr lang="en" dirty="0" smtClean="0">
              <a:solidFill>
                <a:schemeClr val="dk1"/>
              </a:solidFill>
            </a:endParaRPr>
          </a:p>
          <a:p>
            <a:pPr marL="457200" lvl="0" indent="-342900" algn="l" rtl="0">
              <a:lnSpc>
                <a:spcPct val="100000"/>
              </a:lnSpc>
              <a:spcBef>
                <a:spcPts val="0"/>
              </a:spcBef>
              <a:spcAft>
                <a:spcPts val="300"/>
              </a:spcAft>
              <a:buClr>
                <a:schemeClr val="dk1"/>
              </a:buClr>
              <a:buSzPts val="1800"/>
              <a:buChar char="●"/>
            </a:pPr>
            <a:r>
              <a:rPr lang="en" dirty="0" smtClean="0">
                <a:solidFill>
                  <a:schemeClr val="dk1"/>
                </a:solidFill>
              </a:rPr>
              <a:t>These </a:t>
            </a:r>
            <a:r>
              <a:rPr lang="en" dirty="0">
                <a:solidFill>
                  <a:schemeClr val="dk1"/>
                </a:solidFill>
              </a:rPr>
              <a:t>results suggest that management of water chestnut in DelCarte Ponds continues to decrease the overall growth and extent of this species, </a:t>
            </a:r>
            <a:endParaRPr lang="en" dirty="0" smtClean="0">
              <a:solidFill>
                <a:schemeClr val="dk1"/>
              </a:solidFill>
            </a:endParaRPr>
          </a:p>
          <a:p>
            <a:pPr marL="457200" lvl="0" indent="-342900" algn="l" rtl="0">
              <a:lnSpc>
                <a:spcPct val="100000"/>
              </a:lnSpc>
              <a:spcBef>
                <a:spcPts val="0"/>
              </a:spcBef>
              <a:spcAft>
                <a:spcPts val="0"/>
              </a:spcAft>
              <a:buClr>
                <a:schemeClr val="dk1"/>
              </a:buClr>
              <a:buSzPts val="1800"/>
              <a:buChar char="●"/>
            </a:pPr>
            <a:r>
              <a:rPr lang="en" dirty="0" smtClean="0">
                <a:solidFill>
                  <a:schemeClr val="dk1"/>
                </a:solidFill>
              </a:rPr>
              <a:t>However, continued effort </a:t>
            </a:r>
            <a:r>
              <a:rPr lang="en" dirty="0">
                <a:solidFill>
                  <a:schemeClr val="dk1"/>
                </a:solidFill>
              </a:rPr>
              <a:t>is necessary to effectively manage this aggressive invasive species</a:t>
            </a:r>
            <a:r>
              <a:rPr lang="en" dirty="0" smtClean="0">
                <a:solidFill>
                  <a:schemeClr val="dk1"/>
                </a:solidFill>
              </a:rPr>
              <a:t>.</a:t>
            </a:r>
            <a:endParaRPr dirty="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2"/>
          </p:nvPr>
        </p:nvSpPr>
        <p:spPr>
          <a:xfrm>
            <a:off x="4946223" y="3287806"/>
            <a:ext cx="3837000" cy="1682697"/>
          </a:xfrm>
        </p:spPr>
        <p:txBody>
          <a:bodyPr>
            <a:normAutofit/>
          </a:bodyPr>
          <a:lstStyle/>
          <a:p>
            <a:r>
              <a:rPr lang="en-US" sz="1600" dirty="0">
                <a:solidFill>
                  <a:srgbClr val="002060"/>
                </a:solidFill>
              </a:rPr>
              <a:t>Water chestnut exhibiting die off in the </a:t>
            </a:r>
            <a:r>
              <a:rPr lang="en-US" sz="1600" dirty="0" smtClean="0">
                <a:solidFill>
                  <a:srgbClr val="002060"/>
                </a:solidFill>
              </a:rPr>
              <a:t>North Basin </a:t>
            </a:r>
            <a:r>
              <a:rPr lang="en-US" sz="1600" dirty="0">
                <a:solidFill>
                  <a:srgbClr val="002060"/>
                </a:solidFill>
              </a:rPr>
              <a:t>on September 15, 2021. </a:t>
            </a:r>
            <a:endParaRPr lang="en-US" sz="1600" dirty="0" smtClean="0">
              <a:solidFill>
                <a:srgbClr val="002060"/>
              </a:solidFill>
            </a:endParaRPr>
          </a:p>
          <a:p>
            <a:r>
              <a:rPr lang="en-US" sz="1600" dirty="0" smtClean="0">
                <a:solidFill>
                  <a:srgbClr val="002060"/>
                </a:solidFill>
              </a:rPr>
              <a:t>Plants </a:t>
            </a:r>
            <a:r>
              <a:rPr lang="en-US" sz="1600" dirty="0">
                <a:solidFill>
                  <a:srgbClr val="002060"/>
                </a:solidFill>
              </a:rPr>
              <a:t>were </a:t>
            </a:r>
            <a:r>
              <a:rPr lang="en-US" sz="1600" dirty="0" smtClean="0">
                <a:solidFill>
                  <a:srgbClr val="002060"/>
                </a:solidFill>
              </a:rPr>
              <a:t>dying and </a:t>
            </a:r>
            <a:r>
              <a:rPr lang="en-US" sz="1600" dirty="0">
                <a:solidFill>
                  <a:srgbClr val="002060"/>
                </a:solidFill>
              </a:rPr>
              <a:t>not attached to the pond bottom</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5402"/>
          <a:stretch/>
        </p:blipFill>
        <p:spPr bwMode="auto">
          <a:xfrm>
            <a:off x="5177117" y="208430"/>
            <a:ext cx="3329019" cy="3025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p:nvPr/>
        </p:nvPicPr>
        <p:blipFill rotWithShape="1">
          <a:blip r:embed="rId4"/>
          <a:srcRect l="67693" t="15393" r="13862" b="5848"/>
          <a:stretch/>
        </p:blipFill>
        <p:spPr bwMode="auto">
          <a:xfrm>
            <a:off x="282388" y="208430"/>
            <a:ext cx="3985615" cy="451501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671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311700" y="445025"/>
            <a:ext cx="852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t>Costs of Invasive Species Treatment</a:t>
            </a:r>
            <a:endParaRPr sz="3000"/>
          </a:p>
        </p:txBody>
      </p:sp>
      <p:sp>
        <p:nvSpPr>
          <p:cNvPr id="108" name="Google Shape;108;p20"/>
          <p:cNvSpPr txBox="1">
            <a:spLocks noGrp="1"/>
          </p:cNvSpPr>
          <p:nvPr>
            <p:ph type="body" idx="1"/>
          </p:nvPr>
        </p:nvSpPr>
        <p:spPr>
          <a:xfrm>
            <a:off x="623400" y="1447800"/>
            <a:ext cx="8215800" cy="2730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500">
                <a:solidFill>
                  <a:schemeClr val="dk1"/>
                </a:solidFill>
              </a:rPr>
              <a:t>Contract for 2017 &amp; 2018 calendar years: $55,900</a:t>
            </a:r>
            <a:endParaRPr sz="2500">
              <a:solidFill>
                <a:schemeClr val="dk1"/>
              </a:solidFill>
            </a:endParaRPr>
          </a:p>
          <a:p>
            <a:pPr marL="0" lvl="0" indent="0" algn="l" rtl="0">
              <a:lnSpc>
                <a:spcPct val="100000"/>
              </a:lnSpc>
              <a:spcBef>
                <a:spcPts val="1200"/>
              </a:spcBef>
              <a:spcAft>
                <a:spcPts val="0"/>
              </a:spcAft>
              <a:buNone/>
            </a:pPr>
            <a:r>
              <a:rPr lang="en" sz="2500">
                <a:solidFill>
                  <a:schemeClr val="dk1"/>
                </a:solidFill>
              </a:rPr>
              <a:t>Contract for 2019, 2020 &amp; 2021 calendar years: $78,750</a:t>
            </a:r>
            <a:endParaRPr sz="2500">
              <a:solidFill>
                <a:schemeClr val="dk1"/>
              </a:solidFill>
            </a:endParaRPr>
          </a:p>
          <a:p>
            <a:pPr marL="0" lvl="0" indent="0" algn="l" rtl="0">
              <a:lnSpc>
                <a:spcPct val="100000"/>
              </a:lnSpc>
              <a:spcBef>
                <a:spcPts val="1200"/>
              </a:spcBef>
              <a:spcAft>
                <a:spcPts val="0"/>
              </a:spcAft>
              <a:buNone/>
            </a:pPr>
            <a:r>
              <a:rPr lang="en" sz="2500">
                <a:solidFill>
                  <a:schemeClr val="dk1"/>
                </a:solidFill>
              </a:rPr>
              <a:t>Total 5 year Total Cost: $134,650</a:t>
            </a:r>
            <a:endParaRPr sz="2500">
              <a:solidFill>
                <a:schemeClr val="dk1"/>
              </a:solidFill>
            </a:endParaRPr>
          </a:p>
          <a:p>
            <a:pPr marL="0" lvl="0" indent="0" algn="l" rtl="0">
              <a:lnSpc>
                <a:spcPct val="100000"/>
              </a:lnSpc>
              <a:spcBef>
                <a:spcPts val="1200"/>
              </a:spcBef>
              <a:spcAft>
                <a:spcPts val="0"/>
              </a:spcAft>
              <a:buNone/>
            </a:pPr>
            <a:endParaRPr sz="400">
              <a:solidFill>
                <a:schemeClr val="dk1"/>
              </a:solidFill>
            </a:endParaRPr>
          </a:p>
          <a:p>
            <a:pPr marL="0" lvl="0" indent="0" algn="l" rtl="0">
              <a:lnSpc>
                <a:spcPct val="100000"/>
              </a:lnSpc>
              <a:spcBef>
                <a:spcPts val="1200"/>
              </a:spcBef>
              <a:spcAft>
                <a:spcPts val="1200"/>
              </a:spcAft>
              <a:buNone/>
            </a:pPr>
            <a:r>
              <a:rPr lang="en" sz="2700">
                <a:solidFill>
                  <a:schemeClr val="dk1"/>
                </a:solidFill>
              </a:rPr>
              <a:t>Average Annual Cost: $26,930</a:t>
            </a:r>
            <a:endParaRPr sz="27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317" y="202978"/>
            <a:ext cx="8520600" cy="572700"/>
          </a:xfrm>
        </p:spPr>
        <p:txBody>
          <a:bodyPr>
            <a:normAutofit fontScale="90000"/>
          </a:bodyPr>
          <a:lstStyle/>
          <a:p>
            <a:pPr algn="ctr"/>
            <a:r>
              <a:rPr lang="en-US" sz="2500" dirty="0" smtClean="0"/>
              <a:t>Proposed Treatments Recommended </a:t>
            </a:r>
            <a:br>
              <a:rPr lang="en-US" sz="2500" dirty="0" smtClean="0"/>
            </a:br>
            <a:r>
              <a:rPr lang="en-US" sz="2500" dirty="0" smtClean="0"/>
              <a:t>for 2022 Calendar Year </a:t>
            </a:r>
            <a:endParaRPr lang="en-US" sz="2500" dirty="0"/>
          </a:p>
        </p:txBody>
      </p:sp>
      <p:graphicFrame>
        <p:nvGraphicFramePr>
          <p:cNvPr id="4" name="Table 3"/>
          <p:cNvGraphicFramePr>
            <a:graphicFrameLocks noGrp="1"/>
          </p:cNvGraphicFramePr>
          <p:nvPr>
            <p:extLst>
              <p:ext uri="{D42A27DB-BD31-4B8C-83A1-F6EECF244321}">
                <p14:modId xmlns:p14="http://schemas.microsoft.com/office/powerpoint/2010/main" val="4235806718"/>
              </p:ext>
            </p:extLst>
          </p:nvPr>
        </p:nvGraphicFramePr>
        <p:xfrm>
          <a:off x="1122829" y="1176616"/>
          <a:ext cx="7046259" cy="3440725"/>
        </p:xfrm>
        <a:graphic>
          <a:graphicData uri="http://schemas.openxmlformats.org/drawingml/2006/table">
            <a:tbl>
              <a:tblPr>
                <a:tableStyleId>{5C22544A-7EE6-4342-B048-85BDC9FD1C3A}</a:tableStyleId>
              </a:tblPr>
              <a:tblGrid>
                <a:gridCol w="914400"/>
                <a:gridCol w="4991360"/>
                <a:gridCol w="1140499"/>
              </a:tblGrid>
              <a:tr h="317731">
                <a:tc>
                  <a:txBody>
                    <a:bodyPr/>
                    <a:lstStyle/>
                    <a:p>
                      <a:pPr algn="ctr" fontAlgn="b"/>
                      <a:r>
                        <a:rPr lang="en-US" sz="1800" u="none" strike="noStrike" dirty="0">
                          <a:solidFill>
                            <a:srgbClr val="002060"/>
                          </a:solidFill>
                          <a:effectLst/>
                          <a:latin typeface="+mn-lt"/>
                        </a:rPr>
                        <a:t>Task 1 </a:t>
                      </a:r>
                      <a:endParaRPr lang="en-US" sz="1800" b="0" i="0" u="none" strike="noStrike" dirty="0">
                        <a:solidFill>
                          <a:srgbClr val="002060"/>
                        </a:solidFill>
                        <a:effectLst/>
                        <a:latin typeface="+mn-lt"/>
                      </a:endParaRPr>
                    </a:p>
                  </a:txBody>
                  <a:tcPr marL="9525" marR="9525" marT="9525" marB="0" anchor="b"/>
                </a:tc>
                <a:tc>
                  <a:txBody>
                    <a:bodyPr/>
                    <a:lstStyle/>
                    <a:p>
                      <a:pPr algn="l" fontAlgn="ctr"/>
                      <a:r>
                        <a:rPr lang="en-US" sz="1800" u="none" strike="noStrike" dirty="0">
                          <a:solidFill>
                            <a:srgbClr val="002060"/>
                          </a:solidFill>
                          <a:effectLst/>
                          <a:latin typeface="+mn-lt"/>
                        </a:rPr>
                        <a:t>Permitting, Notifications, and Posting</a:t>
                      </a:r>
                      <a:endParaRPr lang="en-US" sz="1800" b="0" i="0" u="none" strike="noStrike" dirty="0">
                        <a:solidFill>
                          <a:srgbClr val="002060"/>
                        </a:solidFill>
                        <a:effectLst/>
                        <a:latin typeface="+mn-lt"/>
                      </a:endParaRPr>
                    </a:p>
                  </a:txBody>
                  <a:tcPr marL="9525" marR="9525" marT="9525" marB="0" anchor="ctr"/>
                </a:tc>
                <a:tc>
                  <a:txBody>
                    <a:bodyPr/>
                    <a:lstStyle/>
                    <a:p>
                      <a:pPr marL="91440" algn="r" fontAlgn="b"/>
                      <a:r>
                        <a:rPr lang="en-US" sz="1800" u="none" strike="noStrike" dirty="0" smtClean="0">
                          <a:solidFill>
                            <a:srgbClr val="002060"/>
                          </a:solidFill>
                          <a:effectLst/>
                          <a:latin typeface="+mn-lt"/>
                        </a:rPr>
                        <a:t>$650</a:t>
                      </a:r>
                      <a:endParaRPr lang="en-US" sz="1800" b="0" i="0" u="none" strike="noStrike" dirty="0">
                        <a:solidFill>
                          <a:srgbClr val="002060"/>
                        </a:solidFill>
                        <a:effectLst/>
                        <a:latin typeface="+mn-lt"/>
                      </a:endParaRPr>
                    </a:p>
                  </a:txBody>
                  <a:tcPr marL="9525" marR="9525" marT="9525" marB="0" anchor="b"/>
                </a:tc>
              </a:tr>
              <a:tr h="621883">
                <a:tc>
                  <a:txBody>
                    <a:bodyPr/>
                    <a:lstStyle/>
                    <a:p>
                      <a:pPr algn="ctr" fontAlgn="b"/>
                      <a:r>
                        <a:rPr lang="en-US" sz="1800" u="none" strike="noStrike" dirty="0">
                          <a:solidFill>
                            <a:srgbClr val="002060"/>
                          </a:solidFill>
                          <a:effectLst/>
                          <a:latin typeface="+mn-lt"/>
                        </a:rPr>
                        <a:t>Task </a:t>
                      </a:r>
                      <a:r>
                        <a:rPr lang="en-US" sz="1800" u="none" strike="noStrike" dirty="0" smtClean="0">
                          <a:solidFill>
                            <a:srgbClr val="002060"/>
                          </a:solidFill>
                          <a:effectLst/>
                          <a:latin typeface="+mn-lt"/>
                        </a:rPr>
                        <a:t>2</a:t>
                      </a:r>
                    </a:p>
                    <a:p>
                      <a:pPr algn="ctr" fontAlgn="b"/>
                      <a:endParaRPr lang="en-US" sz="1800" b="0" i="0" u="none" strike="noStrike" dirty="0">
                        <a:solidFill>
                          <a:srgbClr val="002060"/>
                        </a:solidFill>
                        <a:effectLst/>
                        <a:latin typeface="+mn-lt"/>
                      </a:endParaRPr>
                    </a:p>
                  </a:txBody>
                  <a:tcPr marL="9525" marR="9525" marT="9525" marB="0" anchor="b"/>
                </a:tc>
                <a:tc>
                  <a:txBody>
                    <a:bodyPr/>
                    <a:lstStyle/>
                    <a:p>
                      <a:pPr algn="l" fontAlgn="ctr"/>
                      <a:r>
                        <a:rPr lang="en-US" sz="1800" u="none" strike="noStrike" dirty="0" smtClean="0">
                          <a:solidFill>
                            <a:srgbClr val="002060"/>
                          </a:solidFill>
                          <a:effectLst/>
                          <a:latin typeface="+mn-lt"/>
                        </a:rPr>
                        <a:t>Pre </a:t>
                      </a:r>
                      <a:r>
                        <a:rPr lang="en-US" sz="1800" u="none" strike="noStrike" dirty="0">
                          <a:solidFill>
                            <a:srgbClr val="002060"/>
                          </a:solidFill>
                          <a:effectLst/>
                          <a:latin typeface="+mn-lt"/>
                        </a:rPr>
                        <a:t>&amp; Post Treatment Vegetation Surveys and Water Quality Monitoring </a:t>
                      </a:r>
                      <a:endParaRPr lang="en-US" sz="1800" b="0" i="0" u="none" strike="noStrike" dirty="0">
                        <a:solidFill>
                          <a:srgbClr val="002060"/>
                        </a:solidFill>
                        <a:effectLst/>
                        <a:latin typeface="+mn-lt"/>
                      </a:endParaRPr>
                    </a:p>
                  </a:txBody>
                  <a:tcPr marL="9525" marR="9525" marT="9525" marB="0" anchor="ctr"/>
                </a:tc>
                <a:tc>
                  <a:txBody>
                    <a:bodyPr/>
                    <a:lstStyle/>
                    <a:p>
                      <a:pPr marL="91440" algn="r" fontAlgn="b"/>
                      <a:r>
                        <a:rPr lang="en-US" sz="1800" u="none" strike="noStrike" dirty="0" smtClean="0">
                          <a:solidFill>
                            <a:srgbClr val="002060"/>
                          </a:solidFill>
                          <a:effectLst/>
                          <a:latin typeface="+mn-lt"/>
                        </a:rPr>
                        <a:t>$5,500</a:t>
                      </a:r>
                      <a:endParaRPr lang="en-US" sz="1800" b="0" i="0" u="none" strike="noStrike" dirty="0">
                        <a:solidFill>
                          <a:srgbClr val="002060"/>
                        </a:solidFill>
                        <a:effectLst/>
                        <a:latin typeface="+mn-lt"/>
                      </a:endParaRPr>
                    </a:p>
                  </a:txBody>
                  <a:tcPr marL="9525" marR="9525" marT="9525" marB="0" anchor="b"/>
                </a:tc>
              </a:tr>
              <a:tr h="621883">
                <a:tc>
                  <a:txBody>
                    <a:bodyPr/>
                    <a:lstStyle/>
                    <a:p>
                      <a:pPr algn="ctr" fontAlgn="b"/>
                      <a:r>
                        <a:rPr lang="en-US" sz="1800" u="none" strike="noStrike" dirty="0">
                          <a:solidFill>
                            <a:srgbClr val="002060"/>
                          </a:solidFill>
                          <a:effectLst/>
                          <a:latin typeface="+mn-lt"/>
                        </a:rPr>
                        <a:t>Task </a:t>
                      </a:r>
                      <a:r>
                        <a:rPr lang="en-US" sz="1800" u="none" strike="noStrike" dirty="0" smtClean="0">
                          <a:solidFill>
                            <a:srgbClr val="002060"/>
                          </a:solidFill>
                          <a:effectLst/>
                          <a:latin typeface="+mn-lt"/>
                        </a:rPr>
                        <a:t>3</a:t>
                      </a:r>
                    </a:p>
                    <a:p>
                      <a:pPr algn="ctr" fontAlgn="b"/>
                      <a:endParaRPr lang="en-US" sz="1800" b="0" i="0" u="none" strike="noStrike" dirty="0">
                        <a:solidFill>
                          <a:srgbClr val="002060"/>
                        </a:solidFill>
                        <a:effectLst/>
                        <a:latin typeface="+mn-lt"/>
                      </a:endParaRPr>
                    </a:p>
                  </a:txBody>
                  <a:tcPr marL="9525" marR="9525" marT="9525" marB="0" anchor="b"/>
                </a:tc>
                <a:tc>
                  <a:txBody>
                    <a:bodyPr/>
                    <a:lstStyle/>
                    <a:p>
                      <a:pPr algn="l" fontAlgn="ctr"/>
                      <a:r>
                        <a:rPr lang="en-US" sz="1800" u="none" strike="noStrike" dirty="0" err="1" smtClean="0">
                          <a:solidFill>
                            <a:srgbClr val="002060"/>
                          </a:solidFill>
                          <a:effectLst/>
                          <a:latin typeface="+mn-lt"/>
                        </a:rPr>
                        <a:t>Clearcast</a:t>
                      </a:r>
                      <a:r>
                        <a:rPr lang="en-US" sz="1800" u="none" strike="noStrike" dirty="0" smtClean="0">
                          <a:solidFill>
                            <a:srgbClr val="002060"/>
                          </a:solidFill>
                          <a:effectLst/>
                          <a:latin typeface="+mn-lt"/>
                        </a:rPr>
                        <a:t> </a:t>
                      </a:r>
                      <a:r>
                        <a:rPr lang="en-US" sz="1800" u="none" strike="noStrike" dirty="0">
                          <a:solidFill>
                            <a:srgbClr val="002060"/>
                          </a:solidFill>
                          <a:effectLst/>
                          <a:latin typeface="+mn-lt"/>
                        </a:rPr>
                        <a:t>&amp; Clipper Herbicide Treatments for Water Chestnut Control </a:t>
                      </a:r>
                      <a:endParaRPr lang="en-US" sz="1800" b="0" i="0" u="none" strike="noStrike" dirty="0">
                        <a:solidFill>
                          <a:srgbClr val="002060"/>
                        </a:solidFill>
                        <a:effectLst/>
                        <a:latin typeface="+mn-lt"/>
                      </a:endParaRPr>
                    </a:p>
                  </a:txBody>
                  <a:tcPr marL="9525" marR="9525" marT="9525" marB="0" anchor="ctr"/>
                </a:tc>
                <a:tc>
                  <a:txBody>
                    <a:bodyPr/>
                    <a:lstStyle/>
                    <a:p>
                      <a:pPr marL="91440" algn="r" fontAlgn="b"/>
                      <a:r>
                        <a:rPr lang="en-US" sz="1800" u="none" strike="noStrike" dirty="0" smtClean="0">
                          <a:solidFill>
                            <a:srgbClr val="002060"/>
                          </a:solidFill>
                          <a:effectLst/>
                          <a:latin typeface="+mn-lt"/>
                        </a:rPr>
                        <a:t>$9,850</a:t>
                      </a:r>
                      <a:endParaRPr lang="en-US" sz="1800" b="0" i="0" u="none" strike="noStrike" dirty="0">
                        <a:solidFill>
                          <a:srgbClr val="002060"/>
                        </a:solidFill>
                        <a:effectLst/>
                        <a:latin typeface="+mn-lt"/>
                      </a:endParaRPr>
                    </a:p>
                  </a:txBody>
                  <a:tcPr marL="9525" marR="9525" marT="9525" marB="0" anchor="b"/>
                </a:tc>
              </a:tr>
              <a:tr h="621883">
                <a:tc>
                  <a:txBody>
                    <a:bodyPr/>
                    <a:lstStyle/>
                    <a:p>
                      <a:pPr algn="ctr" fontAlgn="b"/>
                      <a:endParaRPr lang="en-US" sz="1800" b="0" i="0" u="none" strike="noStrike">
                        <a:solidFill>
                          <a:srgbClr val="002060"/>
                        </a:solidFill>
                        <a:effectLst/>
                        <a:latin typeface="+mn-lt"/>
                      </a:endParaRPr>
                    </a:p>
                  </a:txBody>
                  <a:tcPr marL="9525" marR="9525" marT="9525" marB="0" anchor="b"/>
                </a:tc>
                <a:tc>
                  <a:txBody>
                    <a:bodyPr/>
                    <a:lstStyle/>
                    <a:p>
                      <a:pPr marL="182880" algn="l" fontAlgn="ctr"/>
                      <a:r>
                        <a:rPr lang="en-US" sz="1600" u="none" strike="noStrike" dirty="0">
                          <a:solidFill>
                            <a:srgbClr val="002060"/>
                          </a:solidFill>
                          <a:effectLst/>
                          <a:latin typeface="+mn-lt"/>
                        </a:rPr>
                        <a:t>Three separate foliar treatment events, every 2 weeks starting in early June. </a:t>
                      </a:r>
                      <a:endParaRPr lang="en-US" sz="1600" b="0" i="0" u="none" strike="noStrike" dirty="0">
                        <a:solidFill>
                          <a:srgbClr val="002060"/>
                        </a:solidFill>
                        <a:effectLst/>
                        <a:latin typeface="+mn-lt"/>
                      </a:endParaRPr>
                    </a:p>
                  </a:txBody>
                  <a:tcPr marL="9525" marR="9525" marT="9525" marB="0" anchor="ctr"/>
                </a:tc>
                <a:tc>
                  <a:txBody>
                    <a:bodyPr/>
                    <a:lstStyle/>
                    <a:p>
                      <a:pPr marL="91440" algn="r" fontAlgn="b"/>
                      <a:endParaRPr lang="en-US" sz="1800" b="0" i="0" u="none" strike="noStrike" dirty="0">
                        <a:solidFill>
                          <a:srgbClr val="002060"/>
                        </a:solidFill>
                        <a:effectLst/>
                        <a:latin typeface="+mn-lt"/>
                      </a:endParaRPr>
                    </a:p>
                  </a:txBody>
                  <a:tcPr marL="9525" marR="9525" marT="9525" marB="0" anchor="b"/>
                </a:tc>
              </a:tr>
              <a:tr h="621883">
                <a:tc>
                  <a:txBody>
                    <a:bodyPr/>
                    <a:lstStyle/>
                    <a:p>
                      <a:pPr algn="ctr" fontAlgn="b"/>
                      <a:endParaRPr lang="en-US" sz="1800" b="0" i="0" u="none" strike="noStrike">
                        <a:solidFill>
                          <a:srgbClr val="002060"/>
                        </a:solidFill>
                        <a:effectLst/>
                        <a:latin typeface="+mn-lt"/>
                      </a:endParaRPr>
                    </a:p>
                  </a:txBody>
                  <a:tcPr marL="9525" marR="9525" marT="9525" marB="0" anchor="b"/>
                </a:tc>
                <a:tc>
                  <a:txBody>
                    <a:bodyPr/>
                    <a:lstStyle/>
                    <a:p>
                      <a:pPr marL="182880" algn="l" fontAlgn="ctr"/>
                      <a:r>
                        <a:rPr lang="en-US" sz="1600" u="none" strike="noStrike" dirty="0">
                          <a:solidFill>
                            <a:srgbClr val="002060"/>
                          </a:solidFill>
                          <a:effectLst/>
                          <a:latin typeface="+mn-lt"/>
                        </a:rPr>
                        <a:t>Multiple watercraft to access targeted growth in shallow areas</a:t>
                      </a:r>
                      <a:endParaRPr lang="en-US" sz="1600" b="0" i="0" u="none" strike="noStrike" dirty="0">
                        <a:solidFill>
                          <a:srgbClr val="002060"/>
                        </a:solidFill>
                        <a:effectLst/>
                        <a:latin typeface="+mn-lt"/>
                      </a:endParaRPr>
                    </a:p>
                  </a:txBody>
                  <a:tcPr marL="9525" marR="9525" marT="9525" marB="0" anchor="ctr"/>
                </a:tc>
                <a:tc>
                  <a:txBody>
                    <a:bodyPr/>
                    <a:lstStyle/>
                    <a:p>
                      <a:pPr marL="91440" algn="r" fontAlgn="b"/>
                      <a:endParaRPr lang="en-US" sz="1800" b="0" i="0" u="none" strike="noStrike" dirty="0">
                        <a:solidFill>
                          <a:srgbClr val="002060"/>
                        </a:solidFill>
                        <a:effectLst/>
                        <a:latin typeface="+mn-lt"/>
                      </a:endParaRPr>
                    </a:p>
                  </a:txBody>
                  <a:tcPr marL="9525" marR="9525" marT="9525" marB="0" anchor="b"/>
                </a:tc>
              </a:tr>
              <a:tr h="317731">
                <a:tc>
                  <a:txBody>
                    <a:bodyPr/>
                    <a:lstStyle/>
                    <a:p>
                      <a:pPr algn="ctr" fontAlgn="b"/>
                      <a:r>
                        <a:rPr lang="en-US" sz="1800" u="none" strike="noStrike" dirty="0">
                          <a:solidFill>
                            <a:srgbClr val="002060"/>
                          </a:solidFill>
                          <a:effectLst/>
                          <a:latin typeface="+mn-lt"/>
                        </a:rPr>
                        <a:t>Task 4</a:t>
                      </a:r>
                      <a:endParaRPr lang="en-US" sz="1800" b="0" i="0" u="none" strike="noStrike" dirty="0">
                        <a:solidFill>
                          <a:srgbClr val="002060"/>
                        </a:solidFill>
                        <a:effectLst/>
                        <a:latin typeface="+mn-lt"/>
                      </a:endParaRPr>
                    </a:p>
                  </a:txBody>
                  <a:tcPr marL="9525" marR="9525" marT="9525" marB="0" anchor="b"/>
                </a:tc>
                <a:tc>
                  <a:txBody>
                    <a:bodyPr/>
                    <a:lstStyle/>
                    <a:p>
                      <a:pPr algn="l" fontAlgn="ctr"/>
                      <a:r>
                        <a:rPr lang="en-US" sz="1800" u="none" strike="noStrike" dirty="0" smtClean="0">
                          <a:solidFill>
                            <a:srgbClr val="002060"/>
                          </a:solidFill>
                          <a:effectLst/>
                          <a:latin typeface="+mn-lt"/>
                        </a:rPr>
                        <a:t>Year-End </a:t>
                      </a:r>
                      <a:r>
                        <a:rPr lang="en-US" sz="1800" u="none" strike="noStrike" dirty="0">
                          <a:solidFill>
                            <a:srgbClr val="002060"/>
                          </a:solidFill>
                          <a:effectLst/>
                          <a:latin typeface="+mn-lt"/>
                        </a:rPr>
                        <a:t>Reporting</a:t>
                      </a:r>
                      <a:endParaRPr lang="en-US" sz="1800" b="0" i="0" u="none" strike="noStrike" dirty="0">
                        <a:solidFill>
                          <a:srgbClr val="002060"/>
                        </a:solidFill>
                        <a:effectLst/>
                        <a:latin typeface="+mn-lt"/>
                      </a:endParaRPr>
                    </a:p>
                  </a:txBody>
                  <a:tcPr marL="9525" marR="9525" marT="9525" marB="0" anchor="ctr"/>
                </a:tc>
                <a:tc>
                  <a:txBody>
                    <a:bodyPr/>
                    <a:lstStyle/>
                    <a:p>
                      <a:pPr marL="91440" algn="r" fontAlgn="b"/>
                      <a:r>
                        <a:rPr lang="en-US" sz="1800" u="none" strike="noStrike" dirty="0" smtClean="0">
                          <a:solidFill>
                            <a:srgbClr val="002060"/>
                          </a:solidFill>
                          <a:effectLst/>
                          <a:latin typeface="+mn-lt"/>
                        </a:rPr>
                        <a:t>$1,750</a:t>
                      </a:r>
                      <a:endParaRPr lang="en-US" sz="1800" b="0" i="0" u="none" strike="noStrike" dirty="0">
                        <a:solidFill>
                          <a:srgbClr val="002060"/>
                        </a:solidFill>
                        <a:effectLst/>
                        <a:latin typeface="+mn-lt"/>
                      </a:endParaRPr>
                    </a:p>
                  </a:txBody>
                  <a:tcPr marL="9525" marR="9525" marT="9525" marB="0" anchor="b"/>
                </a:tc>
              </a:tr>
              <a:tr h="317731">
                <a:tc>
                  <a:txBody>
                    <a:bodyPr/>
                    <a:lstStyle/>
                    <a:p>
                      <a:pPr algn="ctr" fontAlgn="b"/>
                      <a:r>
                        <a:rPr lang="en-US" sz="1800" b="0" i="0" u="none" strike="noStrike" dirty="0" smtClean="0">
                          <a:solidFill>
                            <a:srgbClr val="002060"/>
                          </a:solidFill>
                          <a:effectLst/>
                          <a:latin typeface="+mn-lt"/>
                        </a:rPr>
                        <a:t>Total</a:t>
                      </a:r>
                      <a:endParaRPr lang="en-US" sz="1800" b="0" i="0" u="none" strike="noStrike" dirty="0">
                        <a:solidFill>
                          <a:srgbClr val="002060"/>
                        </a:solidFill>
                        <a:effectLst/>
                        <a:latin typeface="+mn-lt"/>
                      </a:endParaRPr>
                    </a:p>
                  </a:txBody>
                  <a:tcPr marL="9525" marR="9525" marT="9525" marB="0" anchor="b"/>
                </a:tc>
                <a:tc>
                  <a:txBody>
                    <a:bodyPr/>
                    <a:lstStyle/>
                    <a:p>
                      <a:pPr algn="l" fontAlgn="ctr"/>
                      <a:r>
                        <a:rPr lang="en-US" sz="1800" u="none" strike="noStrike" dirty="0" smtClean="0">
                          <a:solidFill>
                            <a:srgbClr val="002060"/>
                          </a:solidFill>
                          <a:effectLst/>
                          <a:latin typeface="+mn-lt"/>
                        </a:rPr>
                        <a:t>Estimated </a:t>
                      </a:r>
                      <a:r>
                        <a:rPr lang="en-US" sz="1800" u="none" strike="noStrike" dirty="0">
                          <a:solidFill>
                            <a:srgbClr val="002060"/>
                          </a:solidFill>
                          <a:effectLst/>
                          <a:latin typeface="+mn-lt"/>
                        </a:rPr>
                        <a:t>Program Cost - $17,750</a:t>
                      </a:r>
                      <a:endParaRPr lang="en-US" sz="1800" b="0" i="0" u="none" strike="noStrike" dirty="0">
                        <a:solidFill>
                          <a:srgbClr val="002060"/>
                        </a:solidFill>
                        <a:effectLst/>
                        <a:latin typeface="+mn-lt"/>
                      </a:endParaRPr>
                    </a:p>
                  </a:txBody>
                  <a:tcPr marL="9525" marR="9525" marT="9525" marB="0" anchor="ctr"/>
                </a:tc>
                <a:tc>
                  <a:txBody>
                    <a:bodyPr/>
                    <a:lstStyle/>
                    <a:p>
                      <a:pPr marL="91440" algn="r" fontAlgn="b"/>
                      <a:r>
                        <a:rPr lang="en-US" sz="1800" u="none" strike="noStrike" dirty="0" smtClean="0">
                          <a:solidFill>
                            <a:srgbClr val="002060"/>
                          </a:solidFill>
                          <a:effectLst/>
                          <a:latin typeface="+mn-lt"/>
                        </a:rPr>
                        <a:t>$17,750</a:t>
                      </a:r>
                      <a:endParaRPr lang="en-US" sz="1800" b="0" i="0" u="none" strike="noStrike" dirty="0">
                        <a:solidFill>
                          <a:srgbClr val="002060"/>
                        </a:solidFill>
                        <a:effectLst/>
                        <a:latin typeface="+mn-lt"/>
                      </a:endParaRPr>
                    </a:p>
                  </a:txBody>
                  <a:tcPr marL="9525" marR="9525" marT="9525" marB="0" anchor="b"/>
                </a:tc>
              </a:tr>
            </a:tbl>
          </a:graphicData>
        </a:graphic>
      </p:graphicFrame>
    </p:spTree>
    <p:extLst>
      <p:ext uri="{BB962C8B-B14F-4D97-AF65-F5344CB8AC3E}">
        <p14:creationId xmlns:p14="http://schemas.microsoft.com/office/powerpoint/2010/main" val="1167282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b="1" dirty="0" smtClean="0"/>
              <a:t>2022 and Beyond</a:t>
            </a:r>
            <a:endParaRPr lang="en-US" b="1" dirty="0"/>
          </a:p>
        </p:txBody>
      </p:sp>
      <p:sp>
        <p:nvSpPr>
          <p:cNvPr id="3" name="Text Placeholder 2"/>
          <p:cNvSpPr>
            <a:spLocks noGrp="1"/>
          </p:cNvSpPr>
          <p:nvPr>
            <p:ph type="body" idx="1"/>
          </p:nvPr>
        </p:nvSpPr>
        <p:spPr>
          <a:xfrm>
            <a:off x="948018" y="1257299"/>
            <a:ext cx="6884894" cy="3311575"/>
          </a:xfrm>
        </p:spPr>
        <p:txBody>
          <a:bodyPr/>
          <a:lstStyle/>
          <a:p>
            <a:r>
              <a:rPr lang="en-US" sz="2000" dirty="0" smtClean="0">
                <a:solidFill>
                  <a:schemeClr val="tx1"/>
                </a:solidFill>
              </a:rPr>
              <a:t>Recommend going forward with proposed approach.</a:t>
            </a:r>
          </a:p>
          <a:p>
            <a:r>
              <a:rPr lang="en-US" sz="2000" dirty="0" smtClean="0">
                <a:solidFill>
                  <a:schemeClr val="tx1"/>
                </a:solidFill>
              </a:rPr>
              <a:t>Recommend using Wetlands Fund to implement proposed approach</a:t>
            </a:r>
          </a:p>
          <a:p>
            <a:r>
              <a:rPr lang="en-US" sz="2000" dirty="0" smtClean="0">
                <a:solidFill>
                  <a:schemeClr val="tx1"/>
                </a:solidFill>
              </a:rPr>
              <a:t>Will work with Solitude Lake Management by the end of summer to assess going forward.</a:t>
            </a:r>
          </a:p>
          <a:p>
            <a:endParaRPr lang="en-US" dirty="0"/>
          </a:p>
        </p:txBody>
      </p:sp>
    </p:spTree>
    <p:extLst>
      <p:ext uri="{BB962C8B-B14F-4D97-AF65-F5344CB8AC3E}">
        <p14:creationId xmlns:p14="http://schemas.microsoft.com/office/powerpoint/2010/main" val="3639787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311700" y="838100"/>
            <a:ext cx="5076600" cy="3702300"/>
          </a:xfrm>
          <a:prstGeom prst="rect">
            <a:avLst/>
          </a:prstGeom>
        </p:spPr>
        <p:txBody>
          <a:bodyPr spcFirstLastPara="1" wrap="square" lIns="91425" tIns="91425" rIns="91425" bIns="91425" anchor="b" anchorCtr="0">
            <a:noAutofit/>
          </a:bodyPr>
          <a:lstStyle/>
          <a:p>
            <a:pPr marL="457200" lvl="0" indent="-368300" algn="l" rtl="0">
              <a:spcBef>
                <a:spcPts val="0"/>
              </a:spcBef>
              <a:spcAft>
                <a:spcPts val="0"/>
              </a:spcAft>
              <a:buSzPts val="2200"/>
              <a:buChar char="●"/>
            </a:pPr>
            <a:r>
              <a:rPr lang="en" sz="2200" dirty="0"/>
              <a:t>In 2015 the Town contracted with ESS Group to develop an Ecological and Management Study of the DelCarte Ponds.</a:t>
            </a:r>
            <a:endParaRPr sz="2200" dirty="0"/>
          </a:p>
          <a:p>
            <a:pPr marL="457200" lvl="0" indent="-368300" algn="l" rtl="0">
              <a:spcBef>
                <a:spcPts val="1000"/>
              </a:spcBef>
              <a:spcAft>
                <a:spcPts val="1000"/>
              </a:spcAft>
              <a:buSzPts val="2200"/>
              <a:buChar char="●"/>
            </a:pPr>
            <a:r>
              <a:rPr lang="en" sz="2200" dirty="0"/>
              <a:t>The Study contains several recommendations related to the management of natural resources at the DelCarte Property, including ways to control two invasive species in Ponds 3 &amp; 4</a:t>
            </a:r>
            <a:r>
              <a:rPr lang="en" sz="2200" dirty="0" smtClean="0"/>
              <a:t>.</a:t>
            </a:r>
            <a:endParaRPr sz="2200" dirty="0"/>
          </a:p>
        </p:txBody>
      </p:sp>
      <p:sp>
        <p:nvSpPr>
          <p:cNvPr id="61" name="Google Shape;61;p14"/>
          <p:cNvSpPr txBox="1">
            <a:spLocks noGrp="1"/>
          </p:cNvSpPr>
          <p:nvPr>
            <p:ph type="ctrTitle"/>
          </p:nvPr>
        </p:nvSpPr>
        <p:spPr>
          <a:xfrm>
            <a:off x="716700" y="99800"/>
            <a:ext cx="7710600" cy="738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200"/>
              <a:t>A Little Background</a:t>
            </a:r>
            <a:endParaRPr sz="3200"/>
          </a:p>
        </p:txBody>
      </p:sp>
      <p:pic>
        <p:nvPicPr>
          <p:cNvPr id="62" name="Google Shape;62;p14"/>
          <p:cNvPicPr preferRelativeResize="0"/>
          <p:nvPr/>
        </p:nvPicPr>
        <p:blipFill>
          <a:blip r:embed="rId3">
            <a:alphaModFix/>
          </a:blip>
          <a:stretch>
            <a:fillRect/>
          </a:stretch>
        </p:blipFill>
        <p:spPr>
          <a:xfrm>
            <a:off x="5920275" y="999876"/>
            <a:ext cx="2628551" cy="3516175"/>
          </a:xfrm>
          <a:prstGeom prst="rect">
            <a:avLst/>
          </a:prstGeom>
          <a:noFill/>
          <a:ln w="19050" cap="flat" cmpd="sng">
            <a:solidFill>
              <a:srgbClr val="000000"/>
            </a:solidFill>
            <a:prstDash val="solid"/>
            <a:round/>
            <a:headEnd type="none" w="sm" len="sm"/>
            <a:tailEnd type="none" w="sm" len="sm"/>
          </a:ln>
        </p:spPr>
      </p:pic>
      <p:sp>
        <p:nvSpPr>
          <p:cNvPr id="63" name="Google Shape;63;p14"/>
          <p:cNvSpPr txBox="1"/>
          <p:nvPr/>
        </p:nvSpPr>
        <p:spPr>
          <a:xfrm>
            <a:off x="7849825" y="4467400"/>
            <a:ext cx="1179600" cy="3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June 2017</a:t>
            </a:r>
            <a:endParaRPr sz="1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 dirty="0"/>
              <a:t>Background (Continued)</a:t>
            </a:r>
            <a:endParaRPr lang="en-US" dirty="0"/>
          </a:p>
        </p:txBody>
      </p:sp>
      <p:sp>
        <p:nvSpPr>
          <p:cNvPr id="3" name="Text Placeholder 2"/>
          <p:cNvSpPr>
            <a:spLocks noGrp="1"/>
          </p:cNvSpPr>
          <p:nvPr>
            <p:ph type="body" idx="1"/>
          </p:nvPr>
        </p:nvSpPr>
        <p:spPr/>
        <p:txBody>
          <a:bodyPr>
            <a:noAutofit/>
          </a:bodyPr>
          <a:lstStyle/>
          <a:p>
            <a:r>
              <a:rPr lang="en-US" sz="2200" dirty="0">
                <a:solidFill>
                  <a:schemeClr val="tx1"/>
                </a:solidFill>
              </a:rPr>
              <a:t>The Town contracted with Solitude Lake Management for chemical treatments with the goal of eradicating the two invasive species. </a:t>
            </a:r>
          </a:p>
          <a:p>
            <a:r>
              <a:rPr lang="en-US" sz="2200" dirty="0">
                <a:solidFill>
                  <a:schemeClr val="tx1"/>
                </a:solidFill>
              </a:rPr>
              <a:t>Contract includes permitting, posting of the </a:t>
            </a:r>
            <a:r>
              <a:rPr lang="en-US" sz="2200" dirty="0" smtClean="0">
                <a:solidFill>
                  <a:schemeClr val="tx1"/>
                </a:solidFill>
              </a:rPr>
              <a:t>treatments, treatment </a:t>
            </a:r>
            <a:r>
              <a:rPr lang="en-US" sz="2200" dirty="0">
                <a:solidFill>
                  <a:schemeClr val="tx1"/>
                </a:solidFill>
              </a:rPr>
              <a:t>of the two </a:t>
            </a:r>
            <a:r>
              <a:rPr lang="en-US" sz="2200" dirty="0" smtClean="0">
                <a:solidFill>
                  <a:schemeClr val="tx1"/>
                </a:solidFill>
              </a:rPr>
              <a:t>plants, </a:t>
            </a:r>
            <a:r>
              <a:rPr lang="en-US" sz="2200" dirty="0">
                <a:solidFill>
                  <a:schemeClr val="tx1"/>
                </a:solidFill>
              </a:rPr>
              <a:t>surveys &amp; reporting</a:t>
            </a:r>
            <a:r>
              <a:rPr lang="en-US" sz="2200" dirty="0" smtClean="0">
                <a:solidFill>
                  <a:schemeClr val="tx1"/>
                </a:solidFill>
              </a:rPr>
              <a:t>.</a:t>
            </a:r>
          </a:p>
          <a:p>
            <a:r>
              <a:rPr lang="en-US" sz="2200" dirty="0">
                <a:solidFill>
                  <a:schemeClr val="tx1"/>
                </a:solidFill>
              </a:rPr>
              <a:t>Each year typically consists of 2-3 rounds of treatment, 3-4 rounds of monitoring, and </a:t>
            </a:r>
            <a:r>
              <a:rPr lang="en-US" sz="2200" dirty="0" smtClean="0">
                <a:solidFill>
                  <a:schemeClr val="tx1"/>
                </a:solidFill>
              </a:rPr>
              <a:t>a report.</a:t>
            </a:r>
          </a:p>
          <a:p>
            <a:r>
              <a:rPr lang="en-US" sz="2200" dirty="0">
                <a:solidFill>
                  <a:schemeClr val="tx1"/>
                </a:solidFill>
              </a:rPr>
              <a:t>We recently finished our fifth year of treatments.</a:t>
            </a:r>
          </a:p>
        </p:txBody>
      </p:sp>
    </p:spTree>
    <p:extLst>
      <p:ext uri="{BB962C8B-B14F-4D97-AF65-F5344CB8AC3E}">
        <p14:creationId xmlns:p14="http://schemas.microsoft.com/office/powerpoint/2010/main" val="1718613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ctrTitle"/>
          </p:nvPr>
        </p:nvSpPr>
        <p:spPr>
          <a:xfrm>
            <a:off x="716700" y="99800"/>
            <a:ext cx="7710600" cy="738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200"/>
              <a:t>Invasive Species Targeted</a:t>
            </a:r>
            <a:endParaRPr sz="3200"/>
          </a:p>
        </p:txBody>
      </p:sp>
      <p:sp>
        <p:nvSpPr>
          <p:cNvPr id="75" name="Google Shape;75;p16"/>
          <p:cNvSpPr txBox="1">
            <a:spLocks noGrp="1"/>
          </p:cNvSpPr>
          <p:nvPr>
            <p:ph type="subTitle" idx="1"/>
          </p:nvPr>
        </p:nvSpPr>
        <p:spPr>
          <a:xfrm>
            <a:off x="374400" y="4152575"/>
            <a:ext cx="4197600" cy="792600"/>
          </a:xfrm>
          <a:prstGeom prst="rect">
            <a:avLst/>
          </a:prstGeom>
        </p:spPr>
        <p:txBody>
          <a:bodyPr spcFirstLastPara="1" wrap="square" lIns="91425" tIns="91425" rIns="91425" bIns="91425" anchor="t" anchorCtr="0">
            <a:normAutofit/>
          </a:bodyPr>
          <a:lstStyle/>
          <a:p>
            <a:pPr marL="0" lvl="0" indent="0" algn="ctr" rtl="0">
              <a:lnSpc>
                <a:spcPct val="115000"/>
              </a:lnSpc>
              <a:spcBef>
                <a:spcPts val="0"/>
              </a:spcBef>
              <a:spcAft>
                <a:spcPts val="0"/>
              </a:spcAft>
              <a:buNone/>
            </a:pPr>
            <a:r>
              <a:rPr lang="en">
                <a:solidFill>
                  <a:schemeClr val="dk1"/>
                </a:solidFill>
              </a:rPr>
              <a:t>Water Chestnut</a:t>
            </a:r>
            <a:endParaRPr>
              <a:solidFill>
                <a:schemeClr val="dk1"/>
              </a:solidFill>
            </a:endParaRPr>
          </a:p>
        </p:txBody>
      </p:sp>
      <p:sp>
        <p:nvSpPr>
          <p:cNvPr id="76" name="Google Shape;76;p16"/>
          <p:cNvSpPr txBox="1">
            <a:spLocks noGrp="1"/>
          </p:cNvSpPr>
          <p:nvPr>
            <p:ph type="subTitle" idx="1"/>
          </p:nvPr>
        </p:nvSpPr>
        <p:spPr>
          <a:xfrm>
            <a:off x="4724400" y="4152575"/>
            <a:ext cx="4419600" cy="792600"/>
          </a:xfrm>
          <a:prstGeom prst="rect">
            <a:avLst/>
          </a:prstGeom>
        </p:spPr>
        <p:txBody>
          <a:bodyPr spcFirstLastPara="1" wrap="square" lIns="91425" tIns="91425" rIns="91425" bIns="91425" anchor="t" anchorCtr="0">
            <a:normAutofit/>
          </a:bodyPr>
          <a:lstStyle/>
          <a:p>
            <a:pPr marL="0" lvl="0" indent="0" algn="ctr" rtl="0">
              <a:lnSpc>
                <a:spcPct val="115000"/>
              </a:lnSpc>
              <a:spcBef>
                <a:spcPts val="0"/>
              </a:spcBef>
              <a:spcAft>
                <a:spcPts val="0"/>
              </a:spcAft>
              <a:buNone/>
            </a:pPr>
            <a:r>
              <a:rPr lang="en">
                <a:solidFill>
                  <a:schemeClr val="dk1"/>
                </a:solidFill>
              </a:rPr>
              <a:t>Variable Milfoil</a:t>
            </a:r>
            <a:endParaRPr>
              <a:solidFill>
                <a:schemeClr val="dk1"/>
              </a:solidFill>
            </a:endParaRPr>
          </a:p>
        </p:txBody>
      </p:sp>
      <p:pic>
        <p:nvPicPr>
          <p:cNvPr id="77" name="Google Shape;77;p16"/>
          <p:cNvPicPr preferRelativeResize="0"/>
          <p:nvPr/>
        </p:nvPicPr>
        <p:blipFill>
          <a:blip r:embed="rId3">
            <a:alphaModFix/>
          </a:blip>
          <a:stretch>
            <a:fillRect/>
          </a:stretch>
        </p:blipFill>
        <p:spPr>
          <a:xfrm>
            <a:off x="1595238" y="1217600"/>
            <a:ext cx="1551725" cy="1460700"/>
          </a:xfrm>
          <a:prstGeom prst="rect">
            <a:avLst/>
          </a:prstGeom>
          <a:noFill/>
          <a:ln w="19050" cap="flat" cmpd="sng">
            <a:solidFill>
              <a:schemeClr val="dk2"/>
            </a:solidFill>
            <a:prstDash val="solid"/>
            <a:round/>
            <a:headEnd type="none" w="sm" len="sm"/>
            <a:tailEnd type="none" w="sm" len="sm"/>
          </a:ln>
        </p:spPr>
      </p:pic>
      <p:pic>
        <p:nvPicPr>
          <p:cNvPr id="78" name="Google Shape;78;p16"/>
          <p:cNvPicPr preferRelativeResize="0"/>
          <p:nvPr/>
        </p:nvPicPr>
        <p:blipFill>
          <a:blip r:embed="rId4">
            <a:alphaModFix/>
          </a:blip>
          <a:stretch>
            <a:fillRect/>
          </a:stretch>
        </p:blipFill>
        <p:spPr>
          <a:xfrm>
            <a:off x="655713" y="2678300"/>
            <a:ext cx="3499424" cy="1166475"/>
          </a:xfrm>
          <a:prstGeom prst="rect">
            <a:avLst/>
          </a:prstGeom>
          <a:noFill/>
          <a:ln w="19050" cap="flat" cmpd="sng">
            <a:solidFill>
              <a:schemeClr val="dk2"/>
            </a:solidFill>
            <a:prstDash val="solid"/>
            <a:round/>
            <a:headEnd type="none" w="sm" len="sm"/>
            <a:tailEnd type="none" w="sm" len="sm"/>
          </a:ln>
        </p:spPr>
      </p:pic>
      <p:sp>
        <p:nvSpPr>
          <p:cNvPr id="79" name="Google Shape;79;p16"/>
          <p:cNvSpPr txBox="1"/>
          <p:nvPr/>
        </p:nvSpPr>
        <p:spPr>
          <a:xfrm>
            <a:off x="655725" y="3844775"/>
            <a:ext cx="3170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
              <a:t>https://www.invasive.org/alien/pubs/midatlantic/trna.htm#:~:text=Trapa%20natans%20L.&amp;text=Water%20chestnut%20was%20first%20observed,prohibited%20in%20most%20southern%20states.</a:t>
            </a:r>
            <a:endParaRPr sz="400"/>
          </a:p>
        </p:txBody>
      </p:sp>
      <p:pic>
        <p:nvPicPr>
          <p:cNvPr id="80" name="Google Shape;80;p16"/>
          <p:cNvPicPr preferRelativeResize="0"/>
          <p:nvPr/>
        </p:nvPicPr>
        <p:blipFill>
          <a:blip r:embed="rId5">
            <a:alphaModFix/>
          </a:blip>
          <a:stretch>
            <a:fillRect/>
          </a:stretch>
        </p:blipFill>
        <p:spPr>
          <a:xfrm>
            <a:off x="5173818" y="1367300"/>
            <a:ext cx="3278356" cy="234362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ctrTitle"/>
          </p:nvPr>
        </p:nvSpPr>
        <p:spPr>
          <a:xfrm>
            <a:off x="647700" y="-41025"/>
            <a:ext cx="7848600" cy="1979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200" dirty="0"/>
              <a:t>Reasons to Control </a:t>
            </a:r>
            <a:endParaRPr sz="3200" dirty="0"/>
          </a:p>
          <a:p>
            <a:pPr marL="0" lvl="0" indent="0" algn="ctr" rtl="0">
              <a:spcBef>
                <a:spcPts val="0"/>
              </a:spcBef>
              <a:spcAft>
                <a:spcPts val="0"/>
              </a:spcAft>
              <a:buSzPts val="990"/>
              <a:buNone/>
            </a:pPr>
            <a:r>
              <a:rPr lang="en" sz="3200" dirty="0"/>
              <a:t>these Invasive Species?</a:t>
            </a:r>
            <a:endParaRPr sz="3200" dirty="0"/>
          </a:p>
          <a:p>
            <a:pPr marL="0" lvl="0" indent="0" algn="ctr" rtl="0">
              <a:spcBef>
                <a:spcPts val="0"/>
              </a:spcBef>
              <a:spcAft>
                <a:spcPts val="0"/>
              </a:spcAft>
              <a:buSzPts val="990"/>
              <a:buNone/>
            </a:pPr>
            <a:endParaRPr sz="1400" dirty="0"/>
          </a:p>
          <a:p>
            <a:pPr marL="0" lvl="0" indent="0" algn="ctr" rtl="0">
              <a:spcBef>
                <a:spcPts val="0"/>
              </a:spcBef>
              <a:spcAft>
                <a:spcPts val="0"/>
              </a:spcAft>
              <a:buClr>
                <a:schemeClr val="dk1"/>
              </a:buClr>
              <a:buSzPts val="990"/>
              <a:buFont typeface="Arial"/>
              <a:buNone/>
            </a:pPr>
            <a:r>
              <a:rPr lang="en" sz="2800" dirty="0"/>
              <a:t>Impacts &amp; Threats Posed</a:t>
            </a:r>
            <a:endParaRPr sz="2800" dirty="0"/>
          </a:p>
        </p:txBody>
      </p:sp>
      <p:sp>
        <p:nvSpPr>
          <p:cNvPr id="86" name="Google Shape;86;p17"/>
          <p:cNvSpPr txBox="1">
            <a:spLocks noGrp="1"/>
          </p:cNvSpPr>
          <p:nvPr>
            <p:ph type="subTitle" idx="1"/>
          </p:nvPr>
        </p:nvSpPr>
        <p:spPr>
          <a:xfrm>
            <a:off x="304800" y="2013200"/>
            <a:ext cx="8534400" cy="24826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000000"/>
              </a:buClr>
              <a:buSzPts val="2400"/>
              <a:buChar char="●"/>
            </a:pPr>
            <a:r>
              <a:rPr lang="en" sz="2400" dirty="0">
                <a:solidFill>
                  <a:srgbClr val="000000"/>
                </a:solidFill>
              </a:rPr>
              <a:t>Total water surface coverage limits light for aquatic ecosystems</a:t>
            </a:r>
            <a:endParaRPr sz="2400" dirty="0">
              <a:solidFill>
                <a:srgbClr val="000000"/>
              </a:solidFill>
            </a:endParaRPr>
          </a:p>
          <a:p>
            <a:pPr marL="457200" lvl="0" indent="-381000" algn="l" rtl="0">
              <a:spcBef>
                <a:spcPts val="1000"/>
              </a:spcBef>
              <a:spcAft>
                <a:spcPts val="0"/>
              </a:spcAft>
              <a:buClr>
                <a:srgbClr val="000000"/>
              </a:buClr>
              <a:buSzPts val="2400"/>
              <a:buChar char="●"/>
            </a:pPr>
            <a:r>
              <a:rPr lang="en" sz="2400" dirty="0">
                <a:solidFill>
                  <a:srgbClr val="000000"/>
                </a:solidFill>
              </a:rPr>
              <a:t>Limits oxygen levels leading to fish kills</a:t>
            </a:r>
            <a:endParaRPr sz="2400" dirty="0">
              <a:solidFill>
                <a:srgbClr val="000000"/>
              </a:solidFill>
            </a:endParaRPr>
          </a:p>
          <a:p>
            <a:pPr marL="457200" lvl="0" indent="-381000" algn="l" rtl="0">
              <a:spcBef>
                <a:spcPts val="1000"/>
              </a:spcBef>
              <a:spcAft>
                <a:spcPts val="0"/>
              </a:spcAft>
              <a:buClr>
                <a:srgbClr val="000000"/>
              </a:buClr>
              <a:buSzPts val="2400"/>
              <a:buChar char="●"/>
            </a:pPr>
            <a:r>
              <a:rPr lang="en" sz="2400" dirty="0">
                <a:solidFill>
                  <a:srgbClr val="000000"/>
                </a:solidFill>
              </a:rPr>
              <a:t>Limits native vegetation growth</a:t>
            </a:r>
            <a:endParaRPr sz="2400" dirty="0">
              <a:solidFill>
                <a:srgbClr val="000000"/>
              </a:solidFill>
            </a:endParaRPr>
          </a:p>
          <a:p>
            <a:pPr marL="457200" lvl="0" indent="-381000" algn="l" rtl="0">
              <a:spcBef>
                <a:spcPts val="1000"/>
              </a:spcBef>
              <a:spcAft>
                <a:spcPts val="0"/>
              </a:spcAft>
              <a:buClr>
                <a:srgbClr val="000000"/>
              </a:buClr>
              <a:buSzPts val="2400"/>
              <a:buChar char="●"/>
            </a:pPr>
            <a:r>
              <a:rPr lang="en" sz="2400" dirty="0">
                <a:solidFill>
                  <a:srgbClr val="000000"/>
                </a:solidFill>
              </a:rPr>
              <a:t>Impairs recreational activities such as boating &amp; swimming</a:t>
            </a:r>
            <a:endParaRPr sz="2400" dirty="0">
              <a:solidFill>
                <a:srgbClr val="000000"/>
              </a:solidFill>
            </a:endParaRPr>
          </a:p>
          <a:p>
            <a:pPr marL="914400" lvl="0" indent="0" algn="l" rtl="0">
              <a:spcBef>
                <a:spcPts val="0"/>
              </a:spcBef>
              <a:spcAft>
                <a:spcPts val="0"/>
              </a:spcAft>
              <a:buNone/>
            </a:pPr>
            <a:endParaRPr sz="1956" dirty="0">
              <a:solidFill>
                <a:srgbClr val="000000"/>
              </a:solidFill>
            </a:endParaRPr>
          </a:p>
        </p:txBody>
      </p:sp>
      <p:sp>
        <p:nvSpPr>
          <p:cNvPr id="87" name="Google Shape;87;p17"/>
          <p:cNvSpPr txBox="1"/>
          <p:nvPr/>
        </p:nvSpPr>
        <p:spPr>
          <a:xfrm>
            <a:off x="2057400" y="4495800"/>
            <a:ext cx="4572000" cy="301200"/>
          </a:xfrm>
          <a:prstGeom prst="rect">
            <a:avLst/>
          </a:prstGeom>
          <a:noFill/>
          <a:ln>
            <a:noFill/>
          </a:ln>
        </p:spPr>
        <p:txBody>
          <a:bodyPr spcFirstLastPara="1" wrap="square" lIns="91425" tIns="91425" rIns="91425" bIns="91425" anchor="t" anchorCtr="0">
            <a:spAutoFit/>
          </a:bodyPr>
          <a:lstStyle/>
          <a:p>
            <a:pPr marL="914400" lvl="0" indent="0" algn="l" rtl="0">
              <a:spcBef>
                <a:spcPts val="0"/>
              </a:spcBef>
              <a:spcAft>
                <a:spcPts val="0"/>
              </a:spcAft>
              <a:buClr>
                <a:schemeClr val="dk1"/>
              </a:buClr>
              <a:buSzPts val="1100"/>
              <a:buFont typeface="Arial"/>
              <a:buNone/>
            </a:pPr>
            <a:r>
              <a:rPr lang="en" sz="756">
                <a:solidFill>
                  <a:schemeClr val="dk2"/>
                </a:solidFill>
              </a:rPr>
              <a:t>http://macolap.org/wp-content/uploads/2015/11/MA-DCR-Variable-Milfoil.pdf</a:t>
            </a:r>
            <a:endParaRPr sz="3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338770" y="204988"/>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t>Chemicals</a:t>
            </a:r>
            <a:endParaRPr sz="3600" dirty="0"/>
          </a:p>
        </p:txBody>
      </p:sp>
      <p:sp>
        <p:nvSpPr>
          <p:cNvPr id="93" name="Google Shape;93;p18"/>
          <p:cNvSpPr txBox="1">
            <a:spLocks noGrp="1"/>
          </p:cNvSpPr>
          <p:nvPr>
            <p:ph type="body" idx="1"/>
          </p:nvPr>
        </p:nvSpPr>
        <p:spPr>
          <a:xfrm>
            <a:off x="427405" y="880028"/>
            <a:ext cx="8339100" cy="39459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b="1" dirty="0">
                <a:solidFill>
                  <a:schemeClr val="dk1"/>
                </a:solidFill>
              </a:rPr>
              <a:t>Clearcast</a:t>
            </a:r>
            <a:r>
              <a:rPr lang="en" sz="2600" dirty="0">
                <a:solidFill>
                  <a:schemeClr val="dk1"/>
                </a:solidFill>
              </a:rPr>
              <a:t> has been used for Water Chestnut.</a:t>
            </a:r>
            <a:endParaRPr sz="2600" dirty="0">
              <a:solidFill>
                <a:schemeClr val="dk1"/>
              </a:solidFill>
            </a:endParaRPr>
          </a:p>
          <a:p>
            <a:pPr marL="0" lvl="0" indent="0" algn="l" rtl="0">
              <a:lnSpc>
                <a:spcPct val="100000"/>
              </a:lnSpc>
              <a:spcBef>
                <a:spcPts val="0"/>
              </a:spcBef>
              <a:spcAft>
                <a:spcPts val="0"/>
              </a:spcAft>
              <a:buNone/>
            </a:pPr>
            <a:r>
              <a:rPr lang="en" sz="2600" b="1" dirty="0">
                <a:solidFill>
                  <a:schemeClr val="dk1"/>
                </a:solidFill>
              </a:rPr>
              <a:t>Diquat</a:t>
            </a:r>
            <a:r>
              <a:rPr lang="en" sz="2600" dirty="0">
                <a:solidFill>
                  <a:schemeClr val="dk1"/>
                </a:solidFill>
              </a:rPr>
              <a:t> has been used for Variable Milfoil.</a:t>
            </a:r>
            <a:endParaRPr sz="2600" dirty="0">
              <a:solidFill>
                <a:schemeClr val="dk1"/>
              </a:solidFill>
            </a:endParaRPr>
          </a:p>
          <a:p>
            <a:pPr marL="0" lvl="0" indent="0" algn="l" rtl="0">
              <a:lnSpc>
                <a:spcPct val="100000"/>
              </a:lnSpc>
              <a:spcBef>
                <a:spcPts val="0"/>
              </a:spcBef>
              <a:spcAft>
                <a:spcPts val="0"/>
              </a:spcAft>
              <a:buNone/>
            </a:pPr>
            <a:endParaRPr sz="800" dirty="0">
              <a:solidFill>
                <a:schemeClr val="dk1"/>
              </a:solidFill>
            </a:endParaRPr>
          </a:p>
          <a:p>
            <a:pPr marL="0" lvl="0" indent="0" algn="l" rtl="0">
              <a:lnSpc>
                <a:spcPct val="100000"/>
              </a:lnSpc>
              <a:spcBef>
                <a:spcPts val="0"/>
              </a:spcBef>
              <a:spcAft>
                <a:spcPts val="0"/>
              </a:spcAft>
              <a:buNone/>
            </a:pPr>
            <a:r>
              <a:rPr lang="en" sz="2400" dirty="0">
                <a:solidFill>
                  <a:schemeClr val="dk1"/>
                </a:solidFill>
              </a:rPr>
              <a:t>Changes to </a:t>
            </a:r>
            <a:r>
              <a:rPr lang="en" sz="2600" dirty="0">
                <a:solidFill>
                  <a:schemeClr val="dk1"/>
                </a:solidFill>
              </a:rPr>
              <a:t>Water Chestnut Treatment in 2021</a:t>
            </a:r>
            <a:endParaRPr sz="2600" dirty="0">
              <a:solidFill>
                <a:schemeClr val="dk1"/>
              </a:solidFill>
            </a:endParaRPr>
          </a:p>
          <a:p>
            <a:pPr marL="457200" lvl="0" indent="-381000" algn="l" rtl="0">
              <a:lnSpc>
                <a:spcPct val="100000"/>
              </a:lnSpc>
              <a:spcBef>
                <a:spcPts val="600"/>
              </a:spcBef>
              <a:spcAft>
                <a:spcPts val="0"/>
              </a:spcAft>
              <a:buClr>
                <a:schemeClr val="dk1"/>
              </a:buClr>
              <a:buSzPts val="2400"/>
              <a:buChar char="●"/>
            </a:pPr>
            <a:r>
              <a:rPr lang="en" sz="2400" dirty="0">
                <a:solidFill>
                  <a:schemeClr val="dk1"/>
                </a:solidFill>
              </a:rPr>
              <a:t>Addition of </a:t>
            </a:r>
            <a:r>
              <a:rPr lang="en" sz="2400" dirty="0" smtClean="0">
                <a:solidFill>
                  <a:schemeClr val="dk1"/>
                </a:solidFill>
              </a:rPr>
              <a:t>Clipper (</a:t>
            </a:r>
            <a:r>
              <a:rPr lang="en" sz="2400" b="1" dirty="0" smtClean="0">
                <a:solidFill>
                  <a:schemeClr val="dk1"/>
                </a:solidFill>
              </a:rPr>
              <a:t>Flumioxazin)</a:t>
            </a:r>
            <a:r>
              <a:rPr lang="en" sz="2400" dirty="0" smtClean="0">
                <a:solidFill>
                  <a:schemeClr val="dk1"/>
                </a:solidFill>
              </a:rPr>
              <a:t> </a:t>
            </a:r>
            <a:r>
              <a:rPr lang="en" sz="2400" dirty="0">
                <a:solidFill>
                  <a:schemeClr val="dk1"/>
                </a:solidFill>
              </a:rPr>
              <a:t>to aid the uptake of Clearcast.</a:t>
            </a:r>
            <a:endParaRPr sz="2400" dirty="0">
              <a:solidFill>
                <a:schemeClr val="dk1"/>
              </a:solidFill>
            </a:endParaRPr>
          </a:p>
          <a:p>
            <a:pPr marL="457200" lvl="0" indent="-381000" algn="l" rtl="0">
              <a:lnSpc>
                <a:spcPct val="100000"/>
              </a:lnSpc>
              <a:spcBef>
                <a:spcPts val="600"/>
              </a:spcBef>
              <a:spcAft>
                <a:spcPts val="0"/>
              </a:spcAft>
              <a:buClr>
                <a:schemeClr val="dk1"/>
              </a:buClr>
              <a:buSzPts val="2400"/>
              <a:buChar char="●"/>
            </a:pPr>
            <a:r>
              <a:rPr lang="en" sz="2400" dirty="0">
                <a:solidFill>
                  <a:schemeClr val="dk1"/>
                </a:solidFill>
              </a:rPr>
              <a:t>The goal is to have the Clearcast absorbed faster before the plant has a chance to drop any seeds. </a:t>
            </a:r>
            <a:endParaRPr sz="800" dirty="0">
              <a:solidFill>
                <a:schemeClr val="dk1"/>
              </a:solidFill>
            </a:endParaRPr>
          </a:p>
          <a:p>
            <a:pPr marL="457200" lvl="0" indent="-381000" algn="l" rtl="0">
              <a:lnSpc>
                <a:spcPct val="100000"/>
              </a:lnSpc>
              <a:spcBef>
                <a:spcPts val="600"/>
              </a:spcBef>
              <a:spcAft>
                <a:spcPts val="0"/>
              </a:spcAft>
              <a:buClr>
                <a:schemeClr val="dk1"/>
              </a:buClr>
              <a:buSzPts val="2400"/>
              <a:buChar char="●"/>
            </a:pPr>
            <a:r>
              <a:rPr lang="en" sz="2400" dirty="0">
                <a:solidFill>
                  <a:schemeClr val="dk1"/>
                </a:solidFill>
              </a:rPr>
              <a:t>Seeds can be dormant for 10-12 years. </a:t>
            </a:r>
            <a:endParaRPr sz="2400" dirty="0">
              <a:solidFill>
                <a:schemeClr val="dk1"/>
              </a:solidFill>
            </a:endParaRPr>
          </a:p>
          <a:p>
            <a:pPr marL="0" lvl="0" indent="0" algn="l" rtl="0">
              <a:lnSpc>
                <a:spcPct val="100000"/>
              </a:lnSpc>
              <a:spcBef>
                <a:spcPts val="0"/>
              </a:spcBef>
              <a:spcAft>
                <a:spcPts val="0"/>
              </a:spcAft>
              <a:buNone/>
            </a:pPr>
            <a:endParaRPr sz="6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2000" dirty="0">
                <a:solidFill>
                  <a:schemeClr val="dk1"/>
                </a:solidFill>
              </a:rPr>
              <a:t>Note: Flumioxazin is also a fast acting herbicide on contact.</a:t>
            </a:r>
            <a:endParaRPr sz="2000" dirty="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D4E5F5"/>
            </a:gs>
            <a:gs pos="83000">
              <a:srgbClr val="A2C5E5"/>
            </a:gs>
            <a:gs pos="93000">
              <a:srgbClr val="7DADD9"/>
            </a:gs>
            <a:gs pos="98000">
              <a:srgbClr val="89B5DD"/>
            </a:gs>
            <a:gs pos="100000">
              <a:srgbClr val="70A4D5"/>
            </a:gs>
          </a:gsLst>
          <a:lin ang="8100019" scaled="0"/>
        </a:gradFill>
        <a:effectLst/>
      </p:bgPr>
    </p:bg>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583425" y="76750"/>
            <a:ext cx="83259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a:t>Water Chestnut Comparison: June 2018 vs June 2019</a:t>
            </a:r>
            <a:endParaRPr sz="2400"/>
          </a:p>
        </p:txBody>
      </p:sp>
      <p:pic>
        <p:nvPicPr>
          <p:cNvPr id="99" name="Google Shape;99;p19"/>
          <p:cNvPicPr preferRelativeResize="0"/>
          <p:nvPr/>
        </p:nvPicPr>
        <p:blipFill>
          <a:blip r:embed="rId3">
            <a:alphaModFix/>
          </a:blip>
          <a:stretch>
            <a:fillRect/>
          </a:stretch>
        </p:blipFill>
        <p:spPr>
          <a:xfrm>
            <a:off x="5791200" y="855326"/>
            <a:ext cx="3145140" cy="4173874"/>
          </a:xfrm>
          <a:prstGeom prst="rect">
            <a:avLst/>
          </a:prstGeom>
          <a:noFill/>
          <a:ln w="19050" cap="flat" cmpd="sng">
            <a:solidFill>
              <a:schemeClr val="dk2"/>
            </a:solidFill>
            <a:prstDash val="solid"/>
            <a:round/>
            <a:headEnd type="none" w="sm" len="sm"/>
            <a:tailEnd type="none" w="sm" len="sm"/>
          </a:ln>
        </p:spPr>
      </p:pic>
      <p:sp>
        <p:nvSpPr>
          <p:cNvPr id="100" name="Google Shape;100;p19"/>
          <p:cNvSpPr txBox="1"/>
          <p:nvPr/>
        </p:nvSpPr>
        <p:spPr>
          <a:xfrm>
            <a:off x="3429000" y="1090125"/>
            <a:ext cx="2362200" cy="1391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t>  North Basin</a:t>
            </a:r>
            <a:r>
              <a:rPr lang="en"/>
              <a:t> </a:t>
            </a:r>
            <a:endParaRPr/>
          </a:p>
          <a:p>
            <a:pPr marL="457200" lvl="0" indent="-317500" algn="l" rtl="0">
              <a:lnSpc>
                <a:spcPct val="100000"/>
              </a:lnSpc>
              <a:spcBef>
                <a:spcPts val="0"/>
              </a:spcBef>
              <a:spcAft>
                <a:spcPts val="0"/>
              </a:spcAft>
              <a:buSzPts val="1400"/>
              <a:buChar char="●"/>
            </a:pPr>
            <a:r>
              <a:rPr lang="en"/>
              <a:t>Decrease of patchy and dense growth. </a:t>
            </a:r>
            <a:endParaRPr/>
          </a:p>
          <a:p>
            <a:pPr marL="457200" lvl="0" indent="0" algn="l" rtl="0">
              <a:lnSpc>
                <a:spcPct val="100000"/>
              </a:lnSpc>
              <a:spcBef>
                <a:spcPts val="0"/>
              </a:spcBef>
              <a:spcAft>
                <a:spcPts val="0"/>
              </a:spcAft>
              <a:buNone/>
            </a:pPr>
            <a:endParaRPr sz="400"/>
          </a:p>
          <a:p>
            <a:pPr marL="457200" lvl="0" indent="-317500" algn="l" rtl="0">
              <a:lnSpc>
                <a:spcPct val="100000"/>
              </a:lnSpc>
              <a:spcBef>
                <a:spcPts val="0"/>
              </a:spcBef>
              <a:spcAft>
                <a:spcPts val="0"/>
              </a:spcAft>
              <a:buSzPts val="1400"/>
              <a:buChar char="●"/>
            </a:pPr>
            <a:r>
              <a:rPr lang="en"/>
              <a:t>Absence of growth on the outer edges.</a:t>
            </a:r>
            <a:endParaRPr/>
          </a:p>
        </p:txBody>
      </p:sp>
      <p:sp>
        <p:nvSpPr>
          <p:cNvPr id="101" name="Google Shape;101;p19"/>
          <p:cNvSpPr txBox="1"/>
          <p:nvPr/>
        </p:nvSpPr>
        <p:spPr>
          <a:xfrm>
            <a:off x="3766200" y="2762400"/>
            <a:ext cx="16878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Sparse = Yellow</a:t>
            </a:r>
            <a:endParaRPr sz="1600"/>
          </a:p>
          <a:p>
            <a:pPr marL="0" lvl="0" indent="0" algn="l" rtl="0">
              <a:spcBef>
                <a:spcPts val="0"/>
              </a:spcBef>
              <a:spcAft>
                <a:spcPts val="0"/>
              </a:spcAft>
              <a:buNone/>
            </a:pPr>
            <a:r>
              <a:rPr lang="en" sz="1600"/>
              <a:t>Patchy = Orange</a:t>
            </a:r>
            <a:endParaRPr sz="1600"/>
          </a:p>
          <a:p>
            <a:pPr marL="0" lvl="0" indent="0" algn="l" rtl="0">
              <a:spcBef>
                <a:spcPts val="0"/>
              </a:spcBef>
              <a:spcAft>
                <a:spcPts val="0"/>
              </a:spcAft>
              <a:buNone/>
            </a:pPr>
            <a:r>
              <a:rPr lang="en" sz="1600"/>
              <a:t>Dense = Red</a:t>
            </a:r>
            <a:endParaRPr sz="1600"/>
          </a:p>
        </p:txBody>
      </p:sp>
      <p:pic>
        <p:nvPicPr>
          <p:cNvPr id="102" name="Google Shape;102;p19"/>
          <p:cNvPicPr preferRelativeResize="0"/>
          <p:nvPr/>
        </p:nvPicPr>
        <p:blipFill rotWithShape="1">
          <a:blip r:embed="rId4">
            <a:alphaModFix/>
          </a:blip>
          <a:srcRect l="9273" t="3490" r="4386" b="6783"/>
          <a:stretch/>
        </p:blipFill>
        <p:spPr>
          <a:xfrm>
            <a:off x="219116" y="855325"/>
            <a:ext cx="3209882" cy="4173876"/>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473525" y="284175"/>
            <a:ext cx="8318700" cy="56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620"/>
              <a:t>June 2017 vs. July 2021	</a:t>
            </a:r>
            <a:endParaRPr sz="2620"/>
          </a:p>
        </p:txBody>
      </p:sp>
      <p:pic>
        <p:nvPicPr>
          <p:cNvPr id="114" name="Google Shape;114;p21"/>
          <p:cNvPicPr preferRelativeResize="0"/>
          <p:nvPr/>
        </p:nvPicPr>
        <p:blipFill>
          <a:blip r:embed="rId3">
            <a:alphaModFix/>
          </a:blip>
          <a:stretch>
            <a:fillRect/>
          </a:stretch>
        </p:blipFill>
        <p:spPr>
          <a:xfrm>
            <a:off x="512825" y="988775"/>
            <a:ext cx="4733773" cy="3550326"/>
          </a:xfrm>
          <a:prstGeom prst="rect">
            <a:avLst/>
          </a:prstGeom>
          <a:noFill/>
          <a:ln w="19050" cap="flat" cmpd="sng">
            <a:solidFill>
              <a:schemeClr val="dk2"/>
            </a:solidFill>
            <a:prstDash val="solid"/>
            <a:round/>
            <a:headEnd type="none" w="sm" len="sm"/>
            <a:tailEnd type="none" w="sm" len="sm"/>
          </a:ln>
        </p:spPr>
      </p:pic>
      <p:pic>
        <p:nvPicPr>
          <p:cNvPr id="115" name="Google Shape;115;p21"/>
          <p:cNvPicPr preferRelativeResize="0"/>
          <p:nvPr/>
        </p:nvPicPr>
        <p:blipFill>
          <a:blip r:embed="rId4">
            <a:alphaModFix/>
          </a:blip>
          <a:stretch>
            <a:fillRect/>
          </a:stretch>
        </p:blipFill>
        <p:spPr>
          <a:xfrm>
            <a:off x="5796938" y="988775"/>
            <a:ext cx="2662737" cy="3550326"/>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464100" y="457200"/>
            <a:ext cx="8070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t>Variable Milfoil Treatment a Success!</a:t>
            </a:r>
            <a:endParaRPr sz="3000"/>
          </a:p>
        </p:txBody>
      </p:sp>
      <p:sp>
        <p:nvSpPr>
          <p:cNvPr id="127" name="Google Shape;127;p23"/>
          <p:cNvSpPr txBox="1">
            <a:spLocks noGrp="1"/>
          </p:cNvSpPr>
          <p:nvPr>
            <p:ph type="body" idx="1"/>
          </p:nvPr>
        </p:nvSpPr>
        <p:spPr>
          <a:xfrm>
            <a:off x="616500" y="1213500"/>
            <a:ext cx="77655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400" dirty="0">
                <a:solidFill>
                  <a:schemeClr val="dk1"/>
                </a:solidFill>
              </a:rPr>
              <a:t>According to discussions with Solitude Lake Management, Milfoil treatments have been successful and the plant was not observed growing in DelCarte ponds in </a:t>
            </a:r>
            <a:r>
              <a:rPr lang="en" sz="2400" dirty="0" smtClean="0">
                <a:solidFill>
                  <a:schemeClr val="dk1"/>
                </a:solidFill>
              </a:rPr>
              <a:t>2020. </a:t>
            </a:r>
          </a:p>
          <a:p>
            <a:pPr marL="0" lvl="0" indent="0" algn="l" rtl="0">
              <a:spcBef>
                <a:spcPts val="0"/>
              </a:spcBef>
              <a:spcAft>
                <a:spcPts val="1200"/>
              </a:spcAft>
              <a:buNone/>
            </a:pPr>
            <a:r>
              <a:rPr lang="en" sz="2400" dirty="0" smtClean="0">
                <a:solidFill>
                  <a:schemeClr val="dk1"/>
                </a:solidFill>
              </a:rPr>
              <a:t>However, is was spotted during two of the four 2021 surveys.</a:t>
            </a:r>
            <a:endParaRPr sz="2400" dirty="0">
              <a:solidFill>
                <a:schemeClr val="dk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570</TotalTime>
  <Words>794</Words>
  <Application>Microsoft Office PowerPoint</Application>
  <PresentationFormat>On-screen Show (16:9)</PresentationFormat>
  <Paragraphs>96</Paragraphs>
  <Slides>15</Slides>
  <Notes>12</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Simple Light</vt:lpstr>
      <vt:lpstr>DelCarte Property Invasive Species Removal Update</vt:lpstr>
      <vt:lpstr>In 2015 the Town contracted with ESS Group to develop an Ecological and Management Study of the DelCarte Ponds. The Study contains several recommendations related to the management of natural resources at the DelCarte Property, including ways to control two invasive species in Ponds 3 &amp; 4.</vt:lpstr>
      <vt:lpstr>Background (Continued)</vt:lpstr>
      <vt:lpstr>Invasive Species Targeted</vt:lpstr>
      <vt:lpstr>Reasons to Control  these Invasive Species?  Impacts &amp; Threats Posed</vt:lpstr>
      <vt:lpstr>Chemicals</vt:lpstr>
      <vt:lpstr>Water Chestnut Comparison: June 2018 vs June 2019</vt:lpstr>
      <vt:lpstr>June 2017 vs. July 2021 </vt:lpstr>
      <vt:lpstr>Variable Milfoil Treatment a Success!</vt:lpstr>
      <vt:lpstr>Excerpts from 2020 Year End Report  Prepared by ESS Group</vt:lpstr>
      <vt:lpstr>Excerpts from 2021 Year End Report  Prepared by ESS Group</vt:lpstr>
      <vt:lpstr>PowerPoint Presentation</vt:lpstr>
      <vt:lpstr>Costs of Invasive Species Treatment</vt:lpstr>
      <vt:lpstr>Proposed Treatments Recommended  for 2022 Calendar Year </vt:lpstr>
      <vt:lpstr>2022 and Beyond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DelCarte Property Invasive Species Removal Update</dc:title>
  <dc:creator>Jennifer Delmore</dc:creator>
  <cp:lastModifiedBy>Bryan Taberner</cp:lastModifiedBy>
  <cp:revision>15</cp:revision>
  <cp:lastPrinted>2022-04-28T22:20:32Z</cp:lastPrinted>
  <dcterms:modified xsi:type="dcterms:W3CDTF">2022-04-28T22:20:58Z</dcterms:modified>
</cp:coreProperties>
</file>