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6"/>
  </p:notesMasterIdLst>
  <p:handoutMasterIdLst>
    <p:handoutMasterId r:id="rId7"/>
  </p:handoutMasterIdLst>
  <p:sldIdLst>
    <p:sldId id="256" r:id="rId2"/>
    <p:sldId id="257" r:id="rId3"/>
    <p:sldId id="267" r:id="rId4"/>
    <p:sldId id="26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32"/>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8/3/2022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8/3/2022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t>8/3/2022</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t>8/3/2022</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t>8/3/2022</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smtClean="0"/>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t>8/3/2022</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t>8/3/2022</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t>8/3/2022</a:t>
            </a:fld>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t>8/3/2022</a:t>
            </a:fld>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8/3/2022</a:t>
            </a:fld>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smtClean="0"/>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t>8/3/2022</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8/3/2022</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8/3/2022</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Waterbody Aeration</a:t>
            </a:r>
            <a:endParaRPr lang="en-US" dirty="0"/>
          </a:p>
        </p:txBody>
      </p:sp>
      <p:sp>
        <p:nvSpPr>
          <p:cNvPr id="3" name="Subtitle 2"/>
          <p:cNvSpPr>
            <a:spLocks noGrp="1"/>
          </p:cNvSpPr>
          <p:nvPr>
            <p:ph type="subTitle" idx="1"/>
          </p:nvPr>
        </p:nvSpPr>
        <p:spPr/>
        <p:txBody>
          <a:bodyPr/>
          <a:lstStyle/>
          <a:p>
            <a:r>
              <a:rPr lang="en-US" dirty="0" smtClean="0"/>
              <a:t>Franklin conservation Commission</a:t>
            </a:r>
          </a:p>
          <a:p>
            <a:r>
              <a:rPr lang="en-US" dirty="0" smtClean="0"/>
              <a:t>Breeka Li Goodlander, CWS, Conservation Agent</a:t>
            </a:r>
          </a:p>
          <a:p>
            <a:r>
              <a:rPr lang="en-US" dirty="0" smtClean="0"/>
              <a:t>August 4, 2022</a:t>
            </a:r>
            <a:endParaRPr lang="en-US" dirty="0"/>
          </a:p>
        </p:txBody>
      </p:sp>
      <p:sp>
        <p:nvSpPr>
          <p:cNvPr id="4" name="Title 1"/>
          <p:cNvSpPr txBox="1">
            <a:spLocks/>
          </p:cNvSpPr>
          <p:nvPr/>
        </p:nvSpPr>
        <p:spPr>
          <a:xfrm>
            <a:off x="0" y="6489123"/>
            <a:ext cx="12042648" cy="3688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accent2">
                    <a:lumMod val="50000"/>
                  </a:schemeClr>
                </a:solidFill>
                <a:latin typeface="+mj-lt"/>
                <a:ea typeface="+mj-ea"/>
                <a:cs typeface="+mj-cs"/>
              </a:defRPr>
            </a:lvl1pPr>
          </a:lstStyle>
          <a:p>
            <a:pPr algn="l"/>
            <a:r>
              <a:rPr lang="en-US" sz="1600" i="1" dirty="0" smtClean="0">
                <a:effectLst>
                  <a:outerShdw blurRad="38100" dist="38100" dir="2700000" algn="tl">
                    <a:srgbClr val="000000">
                      <a:alpha val="43137"/>
                    </a:srgbClr>
                  </a:outerShdw>
                </a:effectLst>
              </a:rPr>
              <a:t>“Older ponds can’t retain as much Dissolved Oxygen and often need assistance.” – Solitude Lake Management (SLM)</a:t>
            </a:r>
            <a:endParaRPr lang="en-US" sz="16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490637" y="4283774"/>
            <a:ext cx="2199274" cy="1586294"/>
          </a:xfrm>
          <a:prstGeom prst="rect">
            <a:avLst/>
          </a:prstGeom>
        </p:spPr>
      </p:pic>
      <p:sp>
        <p:nvSpPr>
          <p:cNvPr id="2" name="Title 1"/>
          <p:cNvSpPr>
            <a:spLocks noGrp="1"/>
          </p:cNvSpPr>
          <p:nvPr>
            <p:ph type="title"/>
          </p:nvPr>
        </p:nvSpPr>
        <p:spPr/>
        <p:txBody>
          <a:bodyPr>
            <a:normAutofit fontScale="90000"/>
          </a:bodyPr>
          <a:lstStyle/>
          <a:p>
            <a:r>
              <a:rPr lang="en-US" dirty="0" smtClean="0"/>
              <a:t>Types of Aerators &amp; their Potential Ecological Benefits (SLM)</a:t>
            </a:r>
            <a:endParaRPr lang="en-US" dirty="0"/>
          </a:p>
        </p:txBody>
      </p:sp>
      <p:sp>
        <p:nvSpPr>
          <p:cNvPr id="3" name="Content Placeholder 2"/>
          <p:cNvSpPr>
            <a:spLocks noGrp="1"/>
          </p:cNvSpPr>
          <p:nvPr>
            <p:ph idx="1"/>
          </p:nvPr>
        </p:nvSpPr>
        <p:spPr>
          <a:xfrm>
            <a:off x="1341120" y="1572768"/>
            <a:ext cx="9509760" cy="5175504"/>
          </a:xfrm>
        </p:spPr>
        <p:txBody>
          <a:bodyPr>
            <a:normAutofit fontScale="62500" lnSpcReduction="20000"/>
          </a:bodyPr>
          <a:lstStyle/>
          <a:p>
            <a:r>
              <a:rPr lang="en-US" dirty="0" smtClean="0"/>
              <a:t>Floating fountains (Electric)</a:t>
            </a:r>
          </a:p>
          <a:p>
            <a:pPr lvl="1"/>
            <a:r>
              <a:rPr lang="en-US" dirty="0" smtClean="0"/>
              <a:t>Ideal for shallow waterbodies, depths above 4 to 6 feet</a:t>
            </a:r>
          </a:p>
          <a:p>
            <a:pPr lvl="1"/>
            <a:r>
              <a:rPr lang="en-US" dirty="0" smtClean="0"/>
              <a:t>Increases dissolved oxygen (DO) levels in the top layer of the pond</a:t>
            </a:r>
          </a:p>
          <a:p>
            <a:pPr lvl="1"/>
            <a:r>
              <a:rPr lang="en-US" dirty="0" smtClean="0"/>
              <a:t>Helps prevent stagnant water</a:t>
            </a:r>
            <a:endParaRPr lang="en-US" dirty="0"/>
          </a:p>
          <a:p>
            <a:r>
              <a:rPr lang="en-US" dirty="0" smtClean="0"/>
              <a:t>Surface aerators (Electric)</a:t>
            </a:r>
          </a:p>
          <a:p>
            <a:pPr lvl="1"/>
            <a:r>
              <a:rPr lang="en-US" dirty="0" smtClean="0"/>
              <a:t>Ideal for shallow waterbodies, depths above 4 to 6 feet</a:t>
            </a:r>
          </a:p>
          <a:p>
            <a:pPr lvl="1"/>
            <a:r>
              <a:rPr lang="en-US" dirty="0" smtClean="0"/>
              <a:t>Increases DO levels throughout the water column</a:t>
            </a:r>
          </a:p>
          <a:p>
            <a:pPr lvl="1"/>
            <a:r>
              <a:rPr lang="en-US" dirty="0" smtClean="0"/>
              <a:t>Moves more water volume than fountains</a:t>
            </a:r>
          </a:p>
          <a:p>
            <a:pPr lvl="2"/>
            <a:r>
              <a:rPr lang="en-US" dirty="0" smtClean="0"/>
              <a:t>1 liter floating aerator moves 380 gallons/minute </a:t>
            </a:r>
          </a:p>
          <a:p>
            <a:pPr lvl="2"/>
            <a:r>
              <a:rPr lang="en-US" dirty="0" smtClean="0"/>
              <a:t>1 liter surface aerator moves 1,000 gallons/minute </a:t>
            </a:r>
          </a:p>
          <a:p>
            <a:pPr lvl="2"/>
            <a:r>
              <a:rPr lang="en-US" dirty="0" smtClean="0"/>
              <a:t>Helps prevent stagnant water</a:t>
            </a:r>
          </a:p>
          <a:p>
            <a:pPr lvl="2"/>
            <a:r>
              <a:rPr lang="en-US" dirty="0" smtClean="0"/>
              <a:t>Circulates the water column without bottom turbulence</a:t>
            </a:r>
          </a:p>
          <a:p>
            <a:r>
              <a:rPr lang="en-US" dirty="0" smtClean="0"/>
              <a:t>Submersed aerators (Electric)</a:t>
            </a:r>
          </a:p>
          <a:p>
            <a:pPr lvl="1"/>
            <a:r>
              <a:rPr lang="en-US" dirty="0" smtClean="0"/>
              <a:t>Ideal for deeper waterbodies, depths more than 4 to 6 feet</a:t>
            </a:r>
          </a:p>
          <a:p>
            <a:pPr lvl="1"/>
            <a:r>
              <a:rPr lang="en-US" dirty="0" smtClean="0"/>
              <a:t>Increases DO level throughout the waterbody via vertical mixing</a:t>
            </a:r>
          </a:p>
          <a:p>
            <a:pPr lvl="1"/>
            <a:r>
              <a:rPr lang="en-US" dirty="0" smtClean="0"/>
              <a:t>Increases water clarity</a:t>
            </a:r>
          </a:p>
          <a:p>
            <a:pPr lvl="1"/>
            <a:r>
              <a:rPr lang="en-US" dirty="0" smtClean="0"/>
              <a:t>Helps reduce the accumulation of bottom sediment </a:t>
            </a:r>
            <a:r>
              <a:rPr lang="en-US" dirty="0" smtClean="0">
                <a:solidFill>
                  <a:srgbClr val="FF0000"/>
                </a:solidFill>
                <a:effectLst>
                  <a:outerShdw blurRad="38100" dist="38100" dir="2700000" algn="tl">
                    <a:srgbClr val="000000">
                      <a:alpha val="43137"/>
                    </a:srgbClr>
                  </a:outerShdw>
                </a:effectLst>
              </a:rPr>
              <a:t>(Natural </a:t>
            </a:r>
            <a:r>
              <a:rPr lang="en-US" i="1" dirty="0" smtClean="0">
                <a:solidFill>
                  <a:srgbClr val="FF0000"/>
                </a:solidFill>
                <a:effectLst>
                  <a:outerShdw blurRad="38100" dist="38100" dir="2700000" algn="tl">
                    <a:srgbClr val="000000">
                      <a:alpha val="43137"/>
                    </a:srgbClr>
                  </a:outerShdw>
                </a:effectLst>
              </a:rPr>
              <a:t>to a point</a:t>
            </a:r>
            <a:r>
              <a:rPr lang="en-US" dirty="0" smtClean="0">
                <a:solidFill>
                  <a:srgbClr val="FF0000"/>
                </a:solidFill>
                <a:effectLst>
                  <a:outerShdw blurRad="38100" dist="38100" dir="2700000" algn="tl">
                    <a:srgbClr val="000000">
                      <a:alpha val="43137"/>
                    </a:srgbClr>
                  </a:outerShdw>
                </a:effectLst>
              </a:rPr>
              <a:t>– BG)</a:t>
            </a:r>
          </a:p>
          <a:p>
            <a:pPr lvl="1"/>
            <a:r>
              <a:rPr lang="en-US" dirty="0" smtClean="0"/>
              <a:t>Helps prevent water from freezing in the winter </a:t>
            </a:r>
            <a:r>
              <a:rPr lang="en-US" dirty="0" smtClean="0">
                <a:solidFill>
                  <a:srgbClr val="FF0000"/>
                </a:solidFill>
                <a:effectLst>
                  <a:outerShdw blurRad="38100" dist="38100" dir="2700000" algn="tl">
                    <a:srgbClr val="000000">
                      <a:alpha val="43137"/>
                    </a:srgbClr>
                  </a:outerShdw>
                </a:effectLst>
              </a:rPr>
              <a:t>(Natural– BG)</a:t>
            </a:r>
          </a:p>
          <a:p>
            <a:pPr lvl="1"/>
            <a:r>
              <a:rPr lang="en-US" dirty="0" smtClean="0"/>
              <a:t>Can be customized based on waterbody size</a:t>
            </a:r>
          </a:p>
          <a:p>
            <a:r>
              <a:rPr lang="en-US" dirty="0" smtClean="0"/>
              <a:t>Solar aeration solutions</a:t>
            </a:r>
            <a:endParaRPr lang="en-US" dirty="0"/>
          </a:p>
        </p:txBody>
      </p:sp>
      <p:pic>
        <p:nvPicPr>
          <p:cNvPr id="5" name="Picture 4"/>
          <p:cNvPicPr>
            <a:picLocks noChangeAspect="1"/>
          </p:cNvPicPr>
          <p:nvPr/>
        </p:nvPicPr>
        <p:blipFill rotWithShape="1">
          <a:blip r:embed="rId3"/>
          <a:srcRect t="1994"/>
          <a:stretch/>
        </p:blipFill>
        <p:spPr>
          <a:xfrm>
            <a:off x="6178487" y="1231964"/>
            <a:ext cx="2062391" cy="1886140"/>
          </a:xfrm>
          <a:prstGeom prst="rect">
            <a:avLst/>
          </a:prstGeom>
        </p:spPr>
      </p:pic>
      <p:pic>
        <p:nvPicPr>
          <p:cNvPr id="6" name="Picture 5"/>
          <p:cNvPicPr>
            <a:picLocks noChangeAspect="1"/>
          </p:cNvPicPr>
          <p:nvPr/>
        </p:nvPicPr>
        <p:blipFill>
          <a:blip r:embed="rId4"/>
          <a:stretch>
            <a:fillRect/>
          </a:stretch>
        </p:blipFill>
        <p:spPr>
          <a:xfrm>
            <a:off x="8383363" y="2335911"/>
            <a:ext cx="2142151" cy="1824609"/>
          </a:xfrm>
          <a:prstGeom prst="rect">
            <a:avLst/>
          </a:prstGeom>
        </p:spPr>
      </p:pic>
      <p:pic>
        <p:nvPicPr>
          <p:cNvPr id="8" name="Picture 7"/>
          <p:cNvPicPr>
            <a:picLocks noChangeAspect="1"/>
          </p:cNvPicPr>
          <p:nvPr/>
        </p:nvPicPr>
        <p:blipFill>
          <a:blip r:embed="rId5"/>
          <a:stretch>
            <a:fillRect/>
          </a:stretch>
        </p:blipFill>
        <p:spPr>
          <a:xfrm>
            <a:off x="9835493" y="5313807"/>
            <a:ext cx="2187454" cy="1434465"/>
          </a:xfrm>
          <a:prstGeom prst="rect">
            <a:avLst/>
          </a:prstGeom>
        </p:spPr>
      </p:pic>
    </p:spTree>
    <p:extLst>
      <p:ext uri="{BB962C8B-B14F-4D97-AF65-F5344CB8AC3E}">
        <p14:creationId xmlns:p14="http://schemas.microsoft.com/office/powerpoint/2010/main" val="33274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Circulation versus Oxygenation Systems (SLM)</a:t>
            </a:r>
            <a:endParaRPr lang="en-US" dirty="0"/>
          </a:p>
        </p:txBody>
      </p:sp>
      <p:sp>
        <p:nvSpPr>
          <p:cNvPr id="3" name="Content Placeholder 2"/>
          <p:cNvSpPr>
            <a:spLocks noGrp="1"/>
          </p:cNvSpPr>
          <p:nvPr>
            <p:ph idx="1"/>
          </p:nvPr>
        </p:nvSpPr>
        <p:spPr>
          <a:xfrm>
            <a:off x="1341120" y="1572768"/>
            <a:ext cx="9509760" cy="5175504"/>
          </a:xfrm>
        </p:spPr>
        <p:txBody>
          <a:bodyPr>
            <a:normAutofit/>
          </a:bodyPr>
          <a:lstStyle/>
          <a:p>
            <a:r>
              <a:rPr lang="en-US" dirty="0" smtClean="0"/>
              <a:t>Moving water versus introducing oxygen</a:t>
            </a:r>
          </a:p>
          <a:p>
            <a:r>
              <a:rPr lang="en-US" dirty="0" smtClean="0"/>
              <a:t>Circulation = fountains, surface aerators, and submersed aerators</a:t>
            </a:r>
          </a:p>
          <a:p>
            <a:r>
              <a:rPr lang="en-US" dirty="0" smtClean="0"/>
              <a:t>Oxygenation = </a:t>
            </a:r>
            <a:r>
              <a:rPr lang="en-US" dirty="0" err="1" smtClean="0"/>
              <a:t>nanobubbles</a:t>
            </a:r>
            <a:r>
              <a:rPr lang="en-US" dirty="0" smtClean="0"/>
              <a:t>, direct oxygenation</a:t>
            </a:r>
            <a:endParaRPr lang="en-US" dirty="0"/>
          </a:p>
        </p:txBody>
      </p:sp>
      <p:pic>
        <p:nvPicPr>
          <p:cNvPr id="4" name="Picture 3"/>
          <p:cNvPicPr>
            <a:picLocks noChangeAspect="1"/>
          </p:cNvPicPr>
          <p:nvPr/>
        </p:nvPicPr>
        <p:blipFill>
          <a:blip r:embed="rId2"/>
          <a:stretch>
            <a:fillRect/>
          </a:stretch>
        </p:blipFill>
        <p:spPr>
          <a:xfrm>
            <a:off x="1341120" y="3288411"/>
            <a:ext cx="3886200" cy="2914650"/>
          </a:xfrm>
          <a:prstGeom prst="rect">
            <a:avLst/>
          </a:prstGeom>
        </p:spPr>
      </p:pic>
      <p:pic>
        <p:nvPicPr>
          <p:cNvPr id="9" name="Picture 8"/>
          <p:cNvPicPr>
            <a:picLocks noChangeAspect="1"/>
          </p:cNvPicPr>
          <p:nvPr/>
        </p:nvPicPr>
        <p:blipFill>
          <a:blip r:embed="rId3"/>
          <a:stretch>
            <a:fillRect/>
          </a:stretch>
        </p:blipFill>
        <p:spPr>
          <a:xfrm>
            <a:off x="6255794" y="3288411"/>
            <a:ext cx="3566611" cy="2914650"/>
          </a:xfrm>
          <a:prstGeom prst="rect">
            <a:avLst/>
          </a:prstGeom>
        </p:spPr>
      </p:pic>
      <p:sp>
        <p:nvSpPr>
          <p:cNvPr id="10" name="Title 1"/>
          <p:cNvSpPr txBox="1">
            <a:spLocks/>
          </p:cNvSpPr>
          <p:nvPr/>
        </p:nvSpPr>
        <p:spPr>
          <a:xfrm>
            <a:off x="2542032" y="6467562"/>
            <a:ext cx="9756648" cy="3688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accent2">
                    <a:lumMod val="50000"/>
                  </a:schemeClr>
                </a:solidFill>
                <a:latin typeface="+mj-lt"/>
                <a:ea typeface="+mj-ea"/>
                <a:cs typeface="+mj-cs"/>
              </a:defRPr>
            </a:lvl1pPr>
          </a:lstStyle>
          <a:p>
            <a:pPr algn="l"/>
            <a:r>
              <a:rPr lang="en-US" sz="1600" i="1" dirty="0" smtClean="0">
                <a:effectLst>
                  <a:outerShdw blurRad="38100" dist="38100" dir="2700000" algn="tl">
                    <a:srgbClr val="000000">
                      <a:alpha val="43137"/>
                    </a:srgbClr>
                  </a:outerShdw>
                </a:effectLst>
              </a:rPr>
              <a:t>“The system type depends on size, depth, shape, goals, and budget.” – Solitude Lake Management (SLM)</a:t>
            </a:r>
            <a:endParaRPr lang="en-US" sz="16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741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Applicable Ecological Benefits?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72" y="4903974"/>
            <a:ext cx="3351612" cy="1958598"/>
          </a:xfrm>
          <a:prstGeom prst="rect">
            <a:avLst/>
          </a:prstGeom>
        </p:spPr>
      </p:pic>
      <p:sp>
        <p:nvSpPr>
          <p:cNvPr id="3" name="Content Placeholder 2"/>
          <p:cNvSpPr>
            <a:spLocks noGrp="1"/>
          </p:cNvSpPr>
          <p:nvPr>
            <p:ph idx="1"/>
          </p:nvPr>
        </p:nvSpPr>
        <p:spPr>
          <a:xfrm>
            <a:off x="1341120" y="1572768"/>
            <a:ext cx="9509760" cy="5175504"/>
          </a:xfrm>
        </p:spPr>
        <p:txBody>
          <a:bodyPr>
            <a:normAutofit fontScale="92500" lnSpcReduction="10000"/>
          </a:bodyPr>
          <a:lstStyle/>
          <a:p>
            <a:r>
              <a:rPr lang="en-US" dirty="0" smtClean="0"/>
              <a:t>DelCarte – Probably not…</a:t>
            </a:r>
          </a:p>
          <a:p>
            <a:pPr lvl="1"/>
            <a:r>
              <a:rPr lang="en-US" dirty="0" smtClean="0"/>
              <a:t>Already being treated; high movement of water; DO is on par per SLM</a:t>
            </a:r>
          </a:p>
          <a:p>
            <a:pPr lvl="2"/>
            <a:r>
              <a:rPr lang="en-US" dirty="0" smtClean="0"/>
              <a:t>“If it’s not broken, don’t fix it”; functioning natural ecosystem</a:t>
            </a:r>
          </a:p>
          <a:p>
            <a:pPr lvl="1"/>
            <a:r>
              <a:rPr lang="en-US" dirty="0" smtClean="0"/>
              <a:t>Too much aeration can lower DO &gt; hyperactive (stressed, tired) fish &gt; higher spread of diseases and parasites</a:t>
            </a:r>
          </a:p>
          <a:p>
            <a:pPr lvl="3"/>
            <a:r>
              <a:rPr lang="en-US" dirty="0" smtClean="0"/>
              <a:t>Small amount of gas in your fuel tank</a:t>
            </a:r>
          </a:p>
          <a:p>
            <a:pPr lvl="4"/>
            <a:r>
              <a:rPr lang="en-US" dirty="0" smtClean="0"/>
              <a:t>Gas has to be maintained a certain level otherwise you will not be able to put the cap back on the tank. Similar to oxygen in water. Too much oxygen can get trapped under the water’s surface and cause suffocation. (Need free movement)</a:t>
            </a:r>
          </a:p>
          <a:p>
            <a:pPr lvl="5"/>
            <a:r>
              <a:rPr lang="en-US" dirty="0" smtClean="0"/>
              <a:t>“Anoxia”; </a:t>
            </a:r>
            <a:r>
              <a:rPr lang="en-US" dirty="0" smtClean="0">
                <a:effectLst>
                  <a:outerShdw blurRad="38100" dist="38100" dir="2700000" algn="tl">
                    <a:srgbClr val="000000">
                      <a:alpha val="43137"/>
                    </a:srgbClr>
                  </a:outerShdw>
                </a:effectLst>
              </a:rPr>
              <a:t>wetlands are anaerobic ecosystems</a:t>
            </a:r>
          </a:p>
          <a:p>
            <a:pPr lvl="3"/>
            <a:r>
              <a:rPr lang="en-US" dirty="0" smtClean="0"/>
              <a:t>Vegetation - root damage, yellow and blackened leaves due to oxygen depletion caused by excessive aeration</a:t>
            </a:r>
          </a:p>
          <a:p>
            <a:r>
              <a:rPr lang="en-US" dirty="0" smtClean="0"/>
              <a:t>Sculpture Garden – Likely…</a:t>
            </a:r>
          </a:p>
          <a:p>
            <a:pPr lvl="1"/>
            <a:r>
              <a:rPr lang="en-US" dirty="0" smtClean="0"/>
              <a:t>Aeration can aid decomposition of plant material, decaying debris &gt; less toxins released (natural process) &gt; less algae growth</a:t>
            </a:r>
          </a:p>
          <a:p>
            <a:pPr lvl="1"/>
            <a:r>
              <a:rPr lang="en-US" dirty="0" smtClean="0"/>
              <a:t>Usually ponds that have high amounts of algae, high heat, and wind exposure are not properly aerated</a:t>
            </a:r>
          </a:p>
          <a:p>
            <a:pPr lvl="2"/>
            <a:r>
              <a:rPr lang="en-US" dirty="0" smtClean="0"/>
              <a:t>Eutrophication; altered</a:t>
            </a:r>
            <a:endParaRPr lang="en-US" dirty="0" smtClean="0"/>
          </a:p>
          <a:p>
            <a:r>
              <a:rPr lang="en-US" dirty="0" smtClean="0"/>
              <a:t>Other areas?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5029200"/>
            <a:ext cx="4700016" cy="2350008"/>
          </a:xfrm>
          <a:prstGeom prst="rect">
            <a:avLst/>
          </a:prstGeom>
        </p:spPr>
      </p:pic>
    </p:spTree>
    <p:extLst>
      <p:ext uri="{BB962C8B-B14F-4D97-AF65-F5344CB8AC3E}">
        <p14:creationId xmlns:p14="http://schemas.microsoft.com/office/powerpoint/2010/main" val="177253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1615</TotalTime>
  <Words>446</Words>
  <Application>Microsoft Office PowerPoint</Application>
  <PresentationFormat>Widescreen</PresentationFormat>
  <Paragraphs>45</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Georgia</vt:lpstr>
      <vt:lpstr>Ocean 16x9</vt:lpstr>
      <vt:lpstr>Waterbody Aeration</vt:lpstr>
      <vt:lpstr>Types of Aerators &amp; their Potential Ecological Benefits (SLM)</vt:lpstr>
      <vt:lpstr>Circulation versus Oxygenation Systems (SLM)</vt:lpstr>
      <vt:lpstr>Applicable Ecological Benefits?</vt:lpstr>
    </vt:vector>
  </TitlesOfParts>
  <Company>Franklin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Waterbody Aeration</dc:title>
  <dc:creator>Breeka Li Goodlander</dc:creator>
  <cp:lastModifiedBy>Breeka Li Goodlander</cp:lastModifiedBy>
  <cp:revision>7</cp:revision>
  <dcterms:created xsi:type="dcterms:W3CDTF">2022-08-03T16:29:32Z</dcterms:created>
  <dcterms:modified xsi:type="dcterms:W3CDTF">2022-08-04T19:25:12Z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